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57" r:id="rId4"/>
    <p:sldId id="258" r:id="rId5"/>
    <p:sldId id="259" r:id="rId6"/>
    <p:sldId id="260" r:id="rId7"/>
    <p:sldId id="286" r:id="rId8"/>
    <p:sldId id="261" r:id="rId9"/>
    <p:sldId id="262" r:id="rId10"/>
    <p:sldId id="265" r:id="rId11"/>
    <p:sldId id="263" r:id="rId12"/>
    <p:sldId id="266" r:id="rId13"/>
    <p:sldId id="267" r:id="rId14"/>
    <p:sldId id="268" r:id="rId15"/>
    <p:sldId id="269" r:id="rId16"/>
    <p:sldId id="288" r:id="rId17"/>
    <p:sldId id="270" r:id="rId18"/>
    <p:sldId id="271" r:id="rId19"/>
    <p:sldId id="272" r:id="rId20"/>
    <p:sldId id="273" r:id="rId21"/>
    <p:sldId id="274" r:id="rId22"/>
    <p:sldId id="275" r:id="rId23"/>
    <p:sldId id="278" r:id="rId24"/>
    <p:sldId id="281" r:id="rId25"/>
    <p:sldId id="277" r:id="rId26"/>
    <p:sldId id="276" r:id="rId27"/>
    <p:sldId id="280" r:id="rId28"/>
    <p:sldId id="282" r:id="rId29"/>
    <p:sldId id="284" r:id="rId30"/>
    <p:sldId id="283" r:id="rId31"/>
    <p:sldId id="285" r:id="rId32"/>
    <p:sldId id="287" r:id="rId33"/>
    <p:sldId id="291" r:id="rId34"/>
    <p:sldId id="289" r:id="rId35"/>
    <p:sldId id="290"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62"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6B641B-8BF1-4A3D-8800-31AC5F3B237C}"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99077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B641B-8BF1-4A3D-8800-31AC5F3B237C}"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387910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B641B-8BF1-4A3D-8800-31AC5F3B237C}"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4914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B641B-8BF1-4A3D-8800-31AC5F3B237C}"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348738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6B641B-8BF1-4A3D-8800-31AC5F3B237C}"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276992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6B641B-8BF1-4A3D-8800-31AC5F3B237C}"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340533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6B641B-8BF1-4A3D-8800-31AC5F3B237C}" type="datetimeFigureOut">
              <a:rPr lang="en-US" smtClean="0"/>
              <a:t>11/8/2015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160450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6B641B-8BF1-4A3D-8800-31AC5F3B237C}" type="datetimeFigureOut">
              <a:rPr lang="en-US" smtClean="0"/>
              <a:t>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360836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B641B-8BF1-4A3D-8800-31AC5F3B237C}" type="datetimeFigureOut">
              <a:rPr lang="en-US" smtClean="0"/>
              <a:t>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290455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6B641B-8BF1-4A3D-8800-31AC5F3B237C}"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183834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6B641B-8BF1-4A3D-8800-31AC5F3B237C}"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65E10-1CE0-4FE1-9B2D-194241BA9EBD}" type="slidenum">
              <a:rPr lang="en-US" smtClean="0"/>
              <a:t>‹#›</a:t>
            </a:fld>
            <a:endParaRPr lang="en-US"/>
          </a:p>
        </p:txBody>
      </p:sp>
    </p:spTree>
    <p:extLst>
      <p:ext uri="{BB962C8B-B14F-4D97-AF65-F5344CB8AC3E}">
        <p14:creationId xmlns:p14="http://schemas.microsoft.com/office/powerpoint/2010/main" val="345067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B641B-8BF1-4A3D-8800-31AC5F3B237C}" type="datetimeFigureOut">
              <a:rPr lang="en-US" smtClean="0"/>
              <a:t>11/8/2015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65E10-1CE0-4FE1-9B2D-194241BA9EBD}" type="slidenum">
              <a:rPr lang="en-US" smtClean="0"/>
              <a:t>‹#›</a:t>
            </a:fld>
            <a:endParaRPr lang="en-US"/>
          </a:p>
        </p:txBody>
      </p:sp>
    </p:spTree>
    <p:extLst>
      <p:ext uri="{BB962C8B-B14F-4D97-AF65-F5344CB8AC3E}">
        <p14:creationId xmlns:p14="http://schemas.microsoft.com/office/powerpoint/2010/main" val="142220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2.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3.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effects of Early reflections on proximity, localization and loudness</a:t>
            </a:r>
          </a:p>
        </p:txBody>
      </p:sp>
      <p:sp>
        <p:nvSpPr>
          <p:cNvPr id="3" name="Subtitle 2"/>
          <p:cNvSpPr>
            <a:spLocks noGrp="1"/>
          </p:cNvSpPr>
          <p:nvPr>
            <p:ph type="subTitle" idx="1"/>
          </p:nvPr>
        </p:nvSpPr>
        <p:spPr/>
        <p:txBody>
          <a:bodyPr/>
          <a:lstStyle/>
          <a:p>
            <a:r>
              <a:rPr lang="en-US" dirty="0" smtClean="0"/>
              <a:t>David Griesinger</a:t>
            </a:r>
            <a:endParaRPr lang="en-US" dirty="0"/>
          </a:p>
        </p:txBody>
      </p:sp>
    </p:spTree>
    <p:extLst>
      <p:ext uri="{BB962C8B-B14F-4D97-AF65-F5344CB8AC3E}">
        <p14:creationId xmlns:p14="http://schemas.microsoft.com/office/powerpoint/2010/main" val="2525492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50"/>
            <a:ext cx="10515600" cy="1325563"/>
          </a:xfrm>
        </p:spPr>
        <p:txBody>
          <a:bodyPr/>
          <a:lstStyle/>
          <a:p>
            <a:pPr algn="ctr"/>
            <a:r>
              <a:rPr lang="en-US" dirty="0" smtClean="0"/>
              <a:t> </a:t>
            </a:r>
            <a:r>
              <a:rPr lang="en-US" sz="4000" dirty="0" err="1" smtClean="0"/>
              <a:t>Lokki’s</a:t>
            </a:r>
            <a:r>
              <a:rPr lang="en-US" sz="4000" dirty="0" smtClean="0"/>
              <a:t> playback system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726" y="1911926"/>
            <a:ext cx="10848858" cy="4054196"/>
          </a:xfrm>
        </p:spPr>
      </p:pic>
      <p:sp>
        <p:nvSpPr>
          <p:cNvPr id="3" name="TextBox 2"/>
          <p:cNvSpPr txBox="1"/>
          <p:nvPr/>
        </p:nvSpPr>
        <p:spPr>
          <a:xfrm>
            <a:off x="3075710" y="6150547"/>
            <a:ext cx="7065818" cy="461665"/>
          </a:xfrm>
          <a:prstGeom prst="rect">
            <a:avLst/>
          </a:prstGeom>
          <a:noFill/>
        </p:spPr>
        <p:txBody>
          <a:bodyPr wrap="square" rtlCol="0">
            <a:spAutoFit/>
          </a:bodyPr>
          <a:lstStyle/>
          <a:p>
            <a:r>
              <a:rPr lang="en-US" sz="2400" dirty="0" smtClean="0"/>
              <a:t>Note the front speaker spacing is 22.5 degrees.</a:t>
            </a:r>
            <a:endParaRPr lang="en-US" sz="2400" dirty="0"/>
          </a:p>
        </p:txBody>
      </p:sp>
    </p:spTree>
    <p:extLst>
      <p:ext uri="{BB962C8B-B14F-4D97-AF65-F5344CB8AC3E}">
        <p14:creationId xmlns:p14="http://schemas.microsoft.com/office/powerpoint/2010/main" val="1366018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smtClean="0"/>
              <a:t>Tapio’s</a:t>
            </a:r>
            <a:r>
              <a:rPr lang="en-US" sz="3600" dirty="0" smtClean="0"/>
              <a:t> </a:t>
            </a:r>
            <a:r>
              <a:rPr lang="en-US" sz="3600" i="1" dirty="0" smtClean="0"/>
              <a:t>recording</a:t>
            </a:r>
            <a:r>
              <a:rPr lang="en-US" sz="3600" dirty="0" smtClean="0"/>
              <a:t> system uses a single speaker facing forward for each instrument. </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2947" y="1690688"/>
            <a:ext cx="6871852" cy="4576027"/>
          </a:xfrm>
        </p:spPr>
      </p:pic>
      <p:sp>
        <p:nvSpPr>
          <p:cNvPr id="3" name="TextBox 2"/>
          <p:cNvSpPr txBox="1"/>
          <p:nvPr/>
        </p:nvSpPr>
        <p:spPr>
          <a:xfrm>
            <a:off x="8441681" y="2457583"/>
            <a:ext cx="2757055" cy="1569660"/>
          </a:xfrm>
          <a:prstGeom prst="rect">
            <a:avLst/>
          </a:prstGeom>
          <a:noFill/>
        </p:spPr>
        <p:txBody>
          <a:bodyPr wrap="square" rtlCol="0">
            <a:spAutoFit/>
          </a:bodyPr>
          <a:lstStyle/>
          <a:p>
            <a:r>
              <a:rPr lang="en-US" sz="2400" dirty="0" smtClean="0"/>
              <a:t>Along with a smaller speaker facing up for the hall sound.</a:t>
            </a:r>
          </a:p>
          <a:p>
            <a:endParaRPr lang="en-US" sz="2400" dirty="0"/>
          </a:p>
        </p:txBody>
      </p:sp>
    </p:spTree>
    <p:extLst>
      <p:ext uri="{BB962C8B-B14F-4D97-AF65-F5344CB8AC3E}">
        <p14:creationId xmlns:p14="http://schemas.microsoft.com/office/powerpoint/2010/main" val="3687260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But does it really work?</a:t>
            </a:r>
            <a:endParaRPr lang="en-US" dirty="0"/>
          </a:p>
        </p:txBody>
      </p:sp>
      <p:sp>
        <p:nvSpPr>
          <p:cNvPr id="3" name="Content Placeholder 2"/>
          <p:cNvSpPr>
            <a:spLocks noGrp="1"/>
          </p:cNvSpPr>
          <p:nvPr>
            <p:ph idx="1"/>
          </p:nvPr>
        </p:nvSpPr>
        <p:spPr/>
        <p:txBody>
          <a:bodyPr/>
          <a:lstStyle/>
          <a:p>
            <a:r>
              <a:rPr lang="en-US" dirty="0" err="1" smtClean="0"/>
              <a:t>Lokki’s</a:t>
            </a:r>
            <a:r>
              <a:rPr lang="en-US" dirty="0" smtClean="0"/>
              <a:t> system is the first I have heard that reproduces a believable front image of an orchestra as heard in a good seat.</a:t>
            </a:r>
          </a:p>
          <a:p>
            <a:pPr lvl="1"/>
            <a:r>
              <a:rPr lang="en-US" dirty="0" smtClean="0"/>
              <a:t>But there is no way to A/B compare his system to the original. Is the reproduction really correct? How can we know?</a:t>
            </a:r>
          </a:p>
          <a:p>
            <a:endParaRPr lang="en-US" dirty="0"/>
          </a:p>
          <a:p>
            <a:r>
              <a:rPr lang="en-US" dirty="0" smtClean="0"/>
              <a:t>Hall research desperately needs a </a:t>
            </a:r>
            <a:r>
              <a:rPr lang="en-US" dirty="0" smtClean="0">
                <a:solidFill>
                  <a:srgbClr val="FF0000"/>
                </a:solidFill>
              </a:rPr>
              <a:t>Gold Standard </a:t>
            </a:r>
            <a:r>
              <a:rPr lang="en-US" dirty="0" smtClean="0"/>
              <a:t>with which laboratory systems can be compared.</a:t>
            </a:r>
            <a:endParaRPr lang="en-US" dirty="0"/>
          </a:p>
        </p:txBody>
      </p:sp>
    </p:spTree>
    <p:extLst>
      <p:ext uri="{BB962C8B-B14F-4D97-AF65-F5344CB8AC3E}">
        <p14:creationId xmlns:p14="http://schemas.microsoft.com/office/powerpoint/2010/main" val="2305349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477" y="47335"/>
            <a:ext cx="10515600" cy="1325563"/>
          </a:xfrm>
        </p:spPr>
        <p:txBody>
          <a:bodyPr>
            <a:normAutofit/>
          </a:bodyPr>
          <a:lstStyle/>
          <a:p>
            <a:pPr algn="ctr"/>
            <a:r>
              <a:rPr lang="en-US" sz="3600" dirty="0" smtClean="0"/>
              <a:t>There is such a standard, and it is not new: </a:t>
            </a:r>
            <a:br>
              <a:rPr lang="en-US" sz="3600" dirty="0" smtClean="0"/>
            </a:br>
            <a:r>
              <a:rPr lang="en-US" sz="3600" dirty="0" smtClean="0">
                <a:solidFill>
                  <a:srgbClr val="FF0000"/>
                </a:solidFill>
              </a:rPr>
              <a:t>Binaural recording and playback.</a:t>
            </a:r>
            <a:endParaRPr lang="en-US" sz="3600" dirty="0">
              <a:solidFill>
                <a:srgbClr val="FF0000"/>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842" t="20428" r="21842" b="31866"/>
          <a:stretch/>
        </p:blipFill>
        <p:spPr>
          <a:xfrm>
            <a:off x="1267695" y="1469014"/>
            <a:ext cx="3628282" cy="43776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94" y="1469014"/>
            <a:ext cx="3561129" cy="3701700"/>
          </a:xfrm>
          <a:prstGeom prst="rect">
            <a:avLst/>
          </a:prstGeom>
        </p:spPr>
      </p:pic>
      <p:pic>
        <p:nvPicPr>
          <p:cNvPr id="7" name="Picture 6"/>
          <p:cNvPicPr>
            <a:picLocks noChangeAspect="1"/>
          </p:cNvPicPr>
          <p:nvPr/>
        </p:nvPicPr>
        <p:blipFill>
          <a:blip r:embed="rId4"/>
          <a:stretch>
            <a:fillRect/>
          </a:stretch>
        </p:blipFill>
        <p:spPr>
          <a:xfrm>
            <a:off x="1110222" y="6038849"/>
            <a:ext cx="9366406" cy="500495"/>
          </a:xfrm>
          <a:prstGeom prst="rect">
            <a:avLst/>
          </a:prstGeom>
        </p:spPr>
      </p:pic>
      <p:sp>
        <p:nvSpPr>
          <p:cNvPr id="3" name="TextBox 2"/>
          <p:cNvSpPr txBox="1"/>
          <p:nvPr/>
        </p:nvSpPr>
        <p:spPr>
          <a:xfrm>
            <a:off x="8677740" y="1510760"/>
            <a:ext cx="3176954" cy="3785652"/>
          </a:xfrm>
          <a:prstGeom prst="rect">
            <a:avLst/>
          </a:prstGeom>
          <a:noFill/>
        </p:spPr>
        <p:txBody>
          <a:bodyPr wrap="square" rtlCol="0">
            <a:spAutoFit/>
          </a:bodyPr>
          <a:lstStyle/>
          <a:p>
            <a:r>
              <a:rPr lang="en-US" sz="2400" dirty="0" smtClean="0"/>
              <a:t>If the eardrum pressure of a listener can be recorded and reproduced, the sonic impression can be reproduced exactly.</a:t>
            </a:r>
          </a:p>
          <a:p>
            <a:endParaRPr lang="en-US" sz="2400" dirty="0"/>
          </a:p>
          <a:p>
            <a:r>
              <a:rPr lang="en-US" sz="2400" dirty="0" smtClean="0"/>
              <a:t>This is not easy, but it can be done.</a:t>
            </a:r>
          </a:p>
          <a:p>
            <a:endParaRPr lang="en-US" sz="2400" dirty="0"/>
          </a:p>
        </p:txBody>
      </p:sp>
      <p:sp>
        <p:nvSpPr>
          <p:cNvPr id="6" name="TextBox 5"/>
          <p:cNvSpPr txBox="1"/>
          <p:nvPr/>
        </p:nvSpPr>
        <p:spPr>
          <a:xfrm>
            <a:off x="6988629" y="1845131"/>
            <a:ext cx="1396092" cy="2308324"/>
          </a:xfrm>
          <a:prstGeom prst="rect">
            <a:avLst/>
          </a:prstGeom>
          <a:noFill/>
        </p:spPr>
        <p:txBody>
          <a:bodyPr wrap="square" rtlCol="0">
            <a:spAutoFit/>
          </a:bodyPr>
          <a:lstStyle/>
          <a:p>
            <a:r>
              <a:rPr lang="en-US" dirty="0" smtClean="0"/>
              <a:t>Schroeder’s playback system used crosstalk cancellation.</a:t>
            </a:r>
          </a:p>
          <a:p>
            <a:endParaRPr lang="en-US" dirty="0"/>
          </a:p>
          <a:p>
            <a:r>
              <a:rPr lang="en-US" dirty="0" smtClean="0"/>
              <a:t>It requires a head clamp!</a:t>
            </a:r>
            <a:endParaRPr lang="en-US" dirty="0"/>
          </a:p>
        </p:txBody>
      </p:sp>
    </p:spTree>
    <p:extLst>
      <p:ext uri="{BB962C8B-B14F-4D97-AF65-F5344CB8AC3E}">
        <p14:creationId xmlns:p14="http://schemas.microsoft.com/office/powerpoint/2010/main" val="3317191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Schroeder’s source material did not possess proximity!</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554" y="1701147"/>
            <a:ext cx="6511637" cy="4793102"/>
          </a:xfrm>
        </p:spPr>
      </p:pic>
      <p:sp>
        <p:nvSpPr>
          <p:cNvPr id="5" name="TextBox 4"/>
          <p:cNvSpPr txBox="1"/>
          <p:nvPr/>
        </p:nvSpPr>
        <p:spPr>
          <a:xfrm>
            <a:off x="7526215" y="1690261"/>
            <a:ext cx="3927231" cy="4893647"/>
          </a:xfrm>
          <a:prstGeom prst="rect">
            <a:avLst/>
          </a:prstGeom>
          <a:noFill/>
        </p:spPr>
        <p:txBody>
          <a:bodyPr wrap="square" rtlCol="0">
            <a:spAutoFit/>
          </a:bodyPr>
          <a:lstStyle/>
          <a:p>
            <a:r>
              <a:rPr lang="en-US" sz="2400" dirty="0" smtClean="0"/>
              <a:t>Schroeder played whole orchestra through two loudspeakers. </a:t>
            </a:r>
          </a:p>
          <a:p>
            <a:endParaRPr lang="en-US" sz="2400" dirty="0"/>
          </a:p>
          <a:p>
            <a:r>
              <a:rPr lang="en-US" sz="2400" dirty="0" smtClean="0"/>
              <a:t>Proximity was already lost.</a:t>
            </a:r>
          </a:p>
          <a:p>
            <a:endParaRPr lang="en-US" sz="2400" dirty="0"/>
          </a:p>
          <a:p>
            <a:r>
              <a:rPr lang="en-US" sz="2400" dirty="0" smtClean="0">
                <a:solidFill>
                  <a:srgbClr val="FF0000"/>
                </a:solidFill>
              </a:rPr>
              <a:t>To reproduce </a:t>
            </a:r>
            <a:r>
              <a:rPr lang="en-US" sz="2400" dirty="0">
                <a:solidFill>
                  <a:srgbClr val="FF0000"/>
                </a:solidFill>
              </a:rPr>
              <a:t>P</a:t>
            </a:r>
            <a:r>
              <a:rPr lang="en-US" sz="2400" dirty="0" smtClean="0">
                <a:solidFill>
                  <a:srgbClr val="FF0000"/>
                </a:solidFill>
              </a:rPr>
              <a:t>roximity you need one loudspeaker per source! </a:t>
            </a:r>
          </a:p>
          <a:p>
            <a:endParaRPr lang="en-US" sz="2400" dirty="0">
              <a:solidFill>
                <a:srgbClr val="FF0000"/>
              </a:solidFill>
            </a:endParaRPr>
          </a:p>
          <a:p>
            <a:r>
              <a:rPr lang="en-US" sz="2400" dirty="0" smtClean="0">
                <a:solidFill>
                  <a:srgbClr val="FF0000"/>
                </a:solidFill>
              </a:rPr>
              <a:t>(As found </a:t>
            </a:r>
            <a:r>
              <a:rPr lang="en-US" sz="2400" dirty="0">
                <a:solidFill>
                  <a:srgbClr val="FF0000"/>
                </a:solidFill>
              </a:rPr>
              <a:t>by Edison, DG, </a:t>
            </a:r>
            <a:r>
              <a:rPr lang="en-US" sz="2400" dirty="0" smtClean="0">
                <a:solidFill>
                  <a:srgbClr val="FF0000"/>
                </a:solidFill>
              </a:rPr>
              <a:t>Dick Campbell, Kimio Hamasaki and Tapio Lokki) </a:t>
            </a:r>
            <a:endParaRPr lang="en-US" sz="2400" dirty="0">
              <a:solidFill>
                <a:srgbClr val="FF0000"/>
              </a:solidFill>
            </a:endParaRPr>
          </a:p>
        </p:txBody>
      </p:sp>
    </p:spTree>
    <p:extLst>
      <p:ext uri="{BB962C8B-B14F-4D97-AF65-F5344CB8AC3E}">
        <p14:creationId xmlns:p14="http://schemas.microsoft.com/office/powerpoint/2010/main" val="3227846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50"/>
            <a:ext cx="10515600" cy="1325563"/>
          </a:xfrm>
        </p:spPr>
        <p:txBody>
          <a:bodyPr>
            <a:normAutofit/>
          </a:bodyPr>
          <a:lstStyle/>
          <a:p>
            <a:pPr algn="ctr"/>
            <a:r>
              <a:rPr lang="en-US" sz="3600" dirty="0" smtClean="0"/>
              <a:t>We need to combine </a:t>
            </a:r>
            <a:r>
              <a:rPr lang="en-US" sz="3600" dirty="0" err="1" smtClean="0"/>
              <a:t>Lokki’s</a:t>
            </a:r>
            <a:r>
              <a:rPr lang="en-US" sz="3600" dirty="0" smtClean="0"/>
              <a:t> electronic orchestra with a practical binaural recording and playback technique.</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413" y="1606828"/>
            <a:ext cx="5829805" cy="39093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971" y="1397613"/>
            <a:ext cx="3495852" cy="4821382"/>
          </a:xfrm>
          <a:prstGeom prst="rect">
            <a:avLst/>
          </a:prstGeom>
        </p:spPr>
      </p:pic>
    </p:spTree>
    <p:extLst>
      <p:ext uri="{BB962C8B-B14F-4D97-AF65-F5344CB8AC3E}">
        <p14:creationId xmlns:p14="http://schemas.microsoft.com/office/powerpoint/2010/main" val="1456082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solidFill>
                  <a:srgbClr val="C00000"/>
                </a:solidFill>
              </a:rPr>
              <a:t>The major problem with binaural reproduction is not the lack of head tracking but the variability of headphone response between individuals</a:t>
            </a:r>
            <a:r>
              <a:rPr lang="en-US" sz="3200" dirty="0" smtClean="0">
                <a:solidFill>
                  <a:srgbClr val="FF0000"/>
                </a:solidFill>
              </a:rPr>
              <a:t>.</a:t>
            </a:r>
            <a:endParaRPr lang="en-US" sz="3200" dirty="0">
              <a:solidFill>
                <a:srgbClr val="FF0000"/>
              </a:solidFill>
            </a:endParaRPr>
          </a:p>
        </p:txBody>
      </p:sp>
      <p:sp>
        <p:nvSpPr>
          <p:cNvPr id="3" name="Content Placeholder 2"/>
          <p:cNvSpPr>
            <a:spLocks noGrp="1"/>
          </p:cNvSpPr>
          <p:nvPr>
            <p:ph idx="1"/>
          </p:nvPr>
        </p:nvSpPr>
        <p:spPr/>
        <p:txBody>
          <a:bodyPr>
            <a:normAutofit/>
          </a:bodyPr>
          <a:lstStyle/>
          <a:p>
            <a:r>
              <a:rPr lang="en-US" dirty="0" smtClean="0">
                <a:solidFill>
                  <a:srgbClr val="C00000"/>
                </a:solidFill>
              </a:rPr>
              <a:t>Humans do not need head tracking to externalize sound!</a:t>
            </a:r>
          </a:p>
          <a:p>
            <a:pPr lvl="1"/>
            <a:r>
              <a:rPr lang="en-US" dirty="0" smtClean="0"/>
              <a:t>Frontal, out of head localization, as well as realistic timbre depends on an accurate frequency response at frequencies between 1000Hz and 6000Hz.</a:t>
            </a:r>
          </a:p>
          <a:p>
            <a:pPr lvl="1"/>
            <a:endParaRPr lang="en-US" dirty="0" smtClean="0"/>
          </a:p>
          <a:p>
            <a:r>
              <a:rPr lang="en-US" dirty="0" smtClean="0">
                <a:solidFill>
                  <a:srgbClr val="C00000"/>
                </a:solidFill>
              </a:rPr>
              <a:t>If head-tracking is needed for believable localization, the equalization is not accurate enough for acoustic research!!!</a:t>
            </a:r>
          </a:p>
          <a:p>
            <a:endParaRPr lang="en-US" dirty="0"/>
          </a:p>
          <a:p>
            <a:r>
              <a:rPr lang="en-US" dirty="0" smtClean="0"/>
              <a:t>But with individual headphone equalization almost all individuals can hear a credible reproduction of a scene or a concert.</a:t>
            </a:r>
            <a:endParaRPr lang="en-US" dirty="0"/>
          </a:p>
        </p:txBody>
      </p:sp>
    </p:spTree>
    <p:extLst>
      <p:ext uri="{BB962C8B-B14F-4D97-AF65-F5344CB8AC3E}">
        <p14:creationId xmlns:p14="http://schemas.microsoft.com/office/powerpoint/2010/main" val="2911376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The best way to record and play back a scene is to use your own eardrums as microphones, and use them again to equalize the headphones. </a:t>
            </a:r>
            <a:r>
              <a:rPr lang="en-US" sz="3600" dirty="0" smtClean="0">
                <a:solidFill>
                  <a:srgbClr val="C00000"/>
                </a:solidFill>
              </a:rPr>
              <a:t>But this is not the only way!</a:t>
            </a:r>
            <a:endParaRPr lang="en-US" sz="3600" dirty="0">
              <a:solidFill>
                <a:srgbClr val="C00000"/>
              </a:solidFill>
            </a:endParaRPr>
          </a:p>
        </p:txBody>
      </p:sp>
      <p:pic>
        <p:nvPicPr>
          <p:cNvPr id="4" name="Content Placeholder 3" descr="IMG_3479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2266011"/>
            <a:ext cx="2781187" cy="28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lasses_on_rt_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027" y="2266012"/>
            <a:ext cx="3751118" cy="28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eadphone_on_dg"/>
          <p:cNvPicPr>
            <a:picLocks noChangeAspect="1" noChangeArrowheads="1"/>
          </p:cNvPicPr>
          <p:nvPr/>
        </p:nvPicPr>
        <p:blipFill>
          <a:blip r:embed="rId4" cstate="print">
            <a:extLst>
              <a:ext uri="{28A0092B-C50C-407E-A947-70E740481C1C}">
                <a14:useLocalDpi xmlns:a14="http://schemas.microsoft.com/office/drawing/2010/main" val="0"/>
              </a:ext>
            </a:extLst>
          </a:blip>
          <a:srcRect l="14482"/>
          <a:stretch>
            <a:fillRect/>
          </a:stretch>
        </p:blipFill>
        <p:spPr bwMode="auto">
          <a:xfrm>
            <a:off x="7841786" y="2266011"/>
            <a:ext cx="3208743" cy="28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83673" y="5470007"/>
            <a:ext cx="10370127" cy="646331"/>
          </a:xfrm>
          <a:prstGeom prst="rect">
            <a:avLst/>
          </a:prstGeom>
          <a:noFill/>
        </p:spPr>
        <p:txBody>
          <a:bodyPr wrap="square" rtlCol="0">
            <a:spAutoFit/>
          </a:bodyPr>
          <a:lstStyle/>
          <a:p>
            <a:r>
              <a:rPr lang="en-US" dirty="0" smtClean="0"/>
              <a:t>The author’s probes from                Modern soft-tip probe on eardrum </a:t>
            </a:r>
            <a:r>
              <a:rPr lang="en-US" dirty="0"/>
              <a:t> </a:t>
            </a:r>
            <a:r>
              <a:rPr lang="en-US" dirty="0" smtClean="0"/>
              <a:t>                 Probe on eardrum for     	</a:t>
            </a:r>
            <a:r>
              <a:rPr lang="en-US" dirty="0"/>
              <a:t> </a:t>
            </a:r>
            <a:r>
              <a:rPr lang="en-US" dirty="0" smtClean="0"/>
              <a:t>        1976 to the current day                   </a:t>
            </a:r>
            <a:r>
              <a:rPr lang="en-US" dirty="0"/>
              <a:t>	</a:t>
            </a:r>
            <a:r>
              <a:rPr lang="en-US" dirty="0" smtClean="0"/>
              <a:t>         for </a:t>
            </a:r>
            <a:r>
              <a:rPr lang="en-US" dirty="0"/>
              <a:t>recording </a:t>
            </a:r>
            <a:r>
              <a:rPr lang="en-US" dirty="0" smtClean="0"/>
              <a:t>	   	               headphone equalization</a:t>
            </a:r>
            <a:endParaRPr lang="en-US" dirty="0"/>
          </a:p>
        </p:txBody>
      </p:sp>
    </p:spTree>
    <p:extLst>
      <p:ext uri="{BB962C8B-B14F-4D97-AF65-F5344CB8AC3E}">
        <p14:creationId xmlns:p14="http://schemas.microsoft.com/office/powerpoint/2010/main" val="1228441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We record using </a:t>
            </a:r>
            <a:r>
              <a:rPr lang="en-US" sz="3600" dirty="0" err="1" smtClean="0"/>
              <a:t>Lokki’s</a:t>
            </a:r>
            <a:r>
              <a:rPr lang="en-US" sz="3600" dirty="0" smtClean="0"/>
              <a:t> electronic ensembles.</a:t>
            </a:r>
            <a:endParaRPr lang="en-US" sz="36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985" t="44967" r="34505" b="16188"/>
          <a:stretch/>
        </p:blipFill>
        <p:spPr>
          <a:xfrm>
            <a:off x="1303007" y="1690688"/>
            <a:ext cx="6303137" cy="4470828"/>
          </a:xfrm>
        </p:spPr>
      </p:pic>
      <p:sp>
        <p:nvSpPr>
          <p:cNvPr id="5" name="TextBox 4"/>
          <p:cNvSpPr txBox="1"/>
          <p:nvPr/>
        </p:nvSpPr>
        <p:spPr>
          <a:xfrm>
            <a:off x="8104909" y="1840963"/>
            <a:ext cx="3103418" cy="1938992"/>
          </a:xfrm>
          <a:prstGeom prst="rect">
            <a:avLst/>
          </a:prstGeom>
          <a:noFill/>
        </p:spPr>
        <p:txBody>
          <a:bodyPr wrap="square" rtlCol="0">
            <a:spAutoFit/>
          </a:bodyPr>
          <a:lstStyle/>
          <a:p>
            <a:endParaRPr lang="en-US" sz="2400" dirty="0"/>
          </a:p>
          <a:p>
            <a:r>
              <a:rPr lang="en-US" sz="2400" dirty="0" smtClean="0"/>
              <a:t>This photo shows a string quartet and soprano with two dodecahedral speakers.</a:t>
            </a:r>
            <a:endParaRPr lang="en-US" sz="2400" dirty="0"/>
          </a:p>
        </p:txBody>
      </p:sp>
    </p:spTree>
    <p:extLst>
      <p:ext uri="{BB962C8B-B14F-4D97-AF65-F5344CB8AC3E}">
        <p14:creationId xmlns:p14="http://schemas.microsoft.com/office/powerpoint/2010/main" val="1115329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And record with my dummy head and a soundfield microphone.</a:t>
            </a:r>
            <a:endParaRPr lang="en-US" sz="3600"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631" t="33505" r="20920" b="22556"/>
          <a:stretch/>
        </p:blipFill>
        <p:spPr>
          <a:xfrm>
            <a:off x="3592285" y="1824507"/>
            <a:ext cx="4845133" cy="4373745"/>
          </a:xfrm>
        </p:spPr>
      </p:pic>
    </p:spTree>
    <p:extLst>
      <p:ext uri="{BB962C8B-B14F-4D97-AF65-F5344CB8AC3E}">
        <p14:creationId xmlns:p14="http://schemas.microsoft.com/office/powerpoint/2010/main" val="1699130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Early Reflections are Important</a:t>
            </a:r>
            <a:endParaRPr lang="en-US" dirty="0"/>
          </a:p>
        </p:txBody>
      </p:sp>
      <p:sp>
        <p:nvSpPr>
          <p:cNvPr id="3" name="Content Placeholder 2"/>
          <p:cNvSpPr>
            <a:spLocks noGrp="1"/>
          </p:cNvSpPr>
          <p:nvPr>
            <p:ph idx="1"/>
          </p:nvPr>
        </p:nvSpPr>
        <p:spPr/>
        <p:txBody>
          <a:bodyPr>
            <a:normAutofit lnSpcReduction="10000"/>
          </a:bodyPr>
          <a:lstStyle/>
          <a:p>
            <a:r>
              <a:rPr lang="en-US" dirty="0" smtClean="0"/>
              <a:t>They give a vital sense of blend or ensemble to a group of musicians.</a:t>
            </a:r>
          </a:p>
          <a:p>
            <a:r>
              <a:rPr lang="en-US" dirty="0" smtClean="0"/>
              <a:t>Lateral reflections contribute a sense space around the performers.</a:t>
            </a:r>
            <a:endParaRPr lang="en-US" dirty="0"/>
          </a:p>
          <a:p>
            <a:endParaRPr lang="en-US" dirty="0"/>
          </a:p>
          <a:p>
            <a:r>
              <a:rPr lang="en-US" dirty="0" smtClean="0"/>
              <a:t>How can we know when we have enough?</a:t>
            </a:r>
          </a:p>
          <a:p>
            <a:r>
              <a:rPr lang="en-US" dirty="0" smtClean="0"/>
              <a:t>How can we know if we have too many?</a:t>
            </a:r>
          </a:p>
          <a:p>
            <a:endParaRPr lang="en-US" dirty="0"/>
          </a:p>
          <a:p>
            <a:r>
              <a:rPr lang="en-US" dirty="0" smtClean="0"/>
              <a:t>We find that current acoustic measures do not adequately answer those questions.</a:t>
            </a:r>
          </a:p>
          <a:p>
            <a:r>
              <a:rPr lang="en-US" dirty="0" smtClean="0">
                <a:solidFill>
                  <a:srgbClr val="C00000"/>
                </a:solidFill>
              </a:rPr>
              <a:t>We need ACCURATE laboratory tests of concert hall conditions.</a:t>
            </a:r>
            <a:endParaRPr lang="en-US" dirty="0">
              <a:solidFill>
                <a:srgbClr val="C00000"/>
              </a:solidFill>
            </a:endParaRPr>
          </a:p>
        </p:txBody>
      </p:sp>
    </p:spTree>
    <p:extLst>
      <p:ext uri="{BB962C8B-B14F-4D97-AF65-F5344CB8AC3E}">
        <p14:creationId xmlns:p14="http://schemas.microsoft.com/office/powerpoint/2010/main" val="1563893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But you can learn a lot from existing data!</a:t>
            </a:r>
            <a:endParaRPr lang="en-US" dirty="0"/>
          </a:p>
        </p:txBody>
      </p:sp>
      <p:sp>
        <p:nvSpPr>
          <p:cNvPr id="3" name="Content Placeholder 2"/>
          <p:cNvSpPr>
            <a:spLocks noGrp="1"/>
          </p:cNvSpPr>
          <p:nvPr>
            <p:ph idx="1"/>
          </p:nvPr>
        </p:nvSpPr>
        <p:spPr>
          <a:xfrm>
            <a:off x="699654" y="2947843"/>
            <a:ext cx="10515600" cy="2053648"/>
          </a:xfrm>
        </p:spPr>
        <p:txBody>
          <a:bodyPr>
            <a:normAutofit lnSpcReduction="10000"/>
          </a:bodyPr>
          <a:lstStyle/>
          <a:p>
            <a:pPr marL="0" indent="0" algn="ctr">
              <a:buNone/>
            </a:pPr>
            <a:r>
              <a:rPr lang="en-US" sz="4800" dirty="0" smtClean="0">
                <a:solidFill>
                  <a:srgbClr val="FF0000"/>
                </a:solidFill>
              </a:rPr>
              <a:t>Part 2:    </a:t>
            </a:r>
            <a:r>
              <a:rPr lang="en-US" sz="4800" dirty="0" err="1" smtClean="0">
                <a:solidFill>
                  <a:srgbClr val="FF0000"/>
                </a:solidFill>
              </a:rPr>
              <a:t>Auralizing</a:t>
            </a:r>
            <a:r>
              <a:rPr lang="en-US" sz="4800" dirty="0" smtClean="0">
                <a:solidFill>
                  <a:srgbClr val="FF0000"/>
                </a:solidFill>
              </a:rPr>
              <a:t> the effects of early reflections using existing binaural measurements.</a:t>
            </a:r>
            <a:endParaRPr lang="en-US" sz="4800" dirty="0">
              <a:solidFill>
                <a:srgbClr val="FF0000"/>
              </a:solidFill>
            </a:endParaRPr>
          </a:p>
        </p:txBody>
      </p:sp>
    </p:spTree>
    <p:extLst>
      <p:ext uri="{BB962C8B-B14F-4D97-AF65-F5344CB8AC3E}">
        <p14:creationId xmlns:p14="http://schemas.microsoft.com/office/powerpoint/2010/main" val="3738385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Existing binaural measurements in Boston Symphony Hall from April 2008</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26" t="14719" b="11412"/>
          <a:stretch/>
        </p:blipFill>
        <p:spPr>
          <a:xfrm>
            <a:off x="5742709" y="1690688"/>
            <a:ext cx="5373796" cy="380956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987" y="1540480"/>
            <a:ext cx="2592140" cy="4109982"/>
          </a:xfrm>
          <a:prstGeom prst="rect">
            <a:avLst/>
          </a:prstGeom>
        </p:spPr>
      </p:pic>
      <p:sp>
        <p:nvSpPr>
          <p:cNvPr id="6" name="TextBox 5"/>
          <p:cNvSpPr txBox="1"/>
          <p:nvPr/>
        </p:nvSpPr>
        <p:spPr>
          <a:xfrm>
            <a:off x="410032" y="5765623"/>
            <a:ext cx="10943767" cy="461665"/>
          </a:xfrm>
          <a:prstGeom prst="rect">
            <a:avLst/>
          </a:prstGeom>
          <a:noFill/>
        </p:spPr>
        <p:txBody>
          <a:bodyPr wrap="square" rtlCol="0">
            <a:spAutoFit/>
          </a:bodyPr>
          <a:lstStyle/>
          <a:p>
            <a:r>
              <a:rPr lang="en-US" sz="2400" dirty="0" smtClean="0"/>
              <a:t>Source: </a:t>
            </a:r>
            <a:r>
              <a:rPr lang="en-US" sz="2400" dirty="0" err="1" smtClean="0"/>
              <a:t>Genelec</a:t>
            </a:r>
            <a:r>
              <a:rPr lang="en-US" sz="2400" dirty="0" smtClean="0"/>
              <a:t> 1029 left of the podium       Receivers: Soundfield and David’s avatar</a:t>
            </a:r>
            <a:endParaRPr lang="en-US" sz="2400" dirty="0"/>
          </a:p>
        </p:txBody>
      </p:sp>
    </p:spTree>
    <p:extLst>
      <p:ext uri="{BB962C8B-B14F-4D97-AF65-F5344CB8AC3E}">
        <p14:creationId xmlns:p14="http://schemas.microsoft.com/office/powerpoint/2010/main" val="4017857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We had about 40 minutes to measure impulse responses to about eight seats.</a:t>
            </a:r>
            <a:endParaRPr lang="en-US" sz="3600" dirty="0"/>
          </a:p>
        </p:txBody>
      </p:sp>
      <p:sp>
        <p:nvSpPr>
          <p:cNvPr id="3" name="Content Placeholder 2"/>
          <p:cNvSpPr>
            <a:spLocks noGrp="1"/>
          </p:cNvSpPr>
          <p:nvPr>
            <p:ph idx="1"/>
          </p:nvPr>
        </p:nvSpPr>
        <p:spPr>
          <a:xfrm>
            <a:off x="838200" y="1690688"/>
            <a:ext cx="10515600" cy="4351338"/>
          </a:xfrm>
        </p:spPr>
        <p:txBody>
          <a:bodyPr/>
          <a:lstStyle/>
          <a:p>
            <a:r>
              <a:rPr lang="en-US" dirty="0" smtClean="0"/>
              <a:t>                                  Here is </a:t>
            </a:r>
            <a:r>
              <a:rPr lang="en-US" dirty="0"/>
              <a:t>a</a:t>
            </a:r>
            <a:r>
              <a:rPr lang="en-US" dirty="0" smtClean="0"/>
              <a:t> 2kHz Soundfield plot from seat DD 11</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51" t="2759" r="21562" b="36970"/>
          <a:stretch/>
        </p:blipFill>
        <p:spPr>
          <a:xfrm>
            <a:off x="838200" y="2409214"/>
            <a:ext cx="3361857" cy="39026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057" y="2522888"/>
            <a:ext cx="4897519" cy="3675338"/>
          </a:xfrm>
          <a:prstGeom prst="rect">
            <a:avLst/>
          </a:prstGeom>
        </p:spPr>
      </p:pic>
      <p:sp>
        <p:nvSpPr>
          <p:cNvPr id="6" name="TextBox 5"/>
          <p:cNvSpPr txBox="1"/>
          <p:nvPr/>
        </p:nvSpPr>
        <p:spPr>
          <a:xfrm>
            <a:off x="9097576" y="2419657"/>
            <a:ext cx="2754455" cy="3785652"/>
          </a:xfrm>
          <a:prstGeom prst="rect">
            <a:avLst/>
          </a:prstGeom>
          <a:noFill/>
        </p:spPr>
        <p:txBody>
          <a:bodyPr wrap="square" rtlCol="0">
            <a:spAutoFit/>
          </a:bodyPr>
          <a:lstStyle/>
          <a:p>
            <a:r>
              <a:rPr lang="en-US" sz="2400" dirty="0" smtClean="0"/>
              <a:t>Note the strong side-wall reflections at 17ms and 37ms.</a:t>
            </a:r>
          </a:p>
          <a:p>
            <a:endParaRPr lang="en-US" sz="2400" dirty="0"/>
          </a:p>
          <a:p>
            <a:r>
              <a:rPr lang="en-US" sz="2400" dirty="0" smtClean="0"/>
              <a:t>These are clearly doubles – first and second order from the wall and the under-balcony ceiling.</a:t>
            </a:r>
            <a:endParaRPr lang="en-US" sz="2400" dirty="0"/>
          </a:p>
        </p:txBody>
      </p:sp>
    </p:spTree>
    <p:extLst>
      <p:ext uri="{BB962C8B-B14F-4D97-AF65-F5344CB8AC3E}">
        <p14:creationId xmlns:p14="http://schemas.microsoft.com/office/powerpoint/2010/main" val="2681503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Equalization of the source, dummy and headphones is vital!</a:t>
            </a:r>
            <a:endParaRPr lang="en-US" sz="3600" dirty="0"/>
          </a:p>
        </p:txBody>
      </p:sp>
      <p:sp>
        <p:nvSpPr>
          <p:cNvPr id="3" name="Content Placeholder 2"/>
          <p:cNvSpPr>
            <a:spLocks noGrp="1"/>
          </p:cNvSpPr>
          <p:nvPr>
            <p:ph idx="1"/>
          </p:nvPr>
        </p:nvSpPr>
        <p:spPr/>
        <p:txBody>
          <a:bodyPr>
            <a:normAutofit/>
          </a:bodyPr>
          <a:lstStyle/>
          <a:p>
            <a:endParaRPr lang="en-US" dirty="0" smtClean="0">
              <a:solidFill>
                <a:srgbClr val="C00000"/>
              </a:solidFill>
            </a:endParaRPr>
          </a:p>
          <a:p>
            <a:endParaRPr lang="en-US" dirty="0">
              <a:solidFill>
                <a:srgbClr val="C00000"/>
              </a:solidFill>
            </a:endParaRPr>
          </a:p>
          <a:p>
            <a:r>
              <a:rPr lang="en-US" dirty="0" smtClean="0">
                <a:solidFill>
                  <a:srgbClr val="C00000"/>
                </a:solidFill>
              </a:rPr>
              <a:t>We equalized the system from source to listeners ear by assuming the reverberation has a flat power spectrum after about 160ms. </a:t>
            </a:r>
          </a:p>
          <a:p>
            <a:endParaRPr lang="en-US" dirty="0">
              <a:solidFill>
                <a:srgbClr val="C00000"/>
              </a:solidFill>
            </a:endParaRPr>
          </a:p>
          <a:p>
            <a:r>
              <a:rPr lang="en-US" dirty="0" smtClean="0">
                <a:solidFill>
                  <a:srgbClr val="C00000"/>
                </a:solidFill>
              </a:rPr>
              <a:t>My poster and preprints show the methods involved.</a:t>
            </a:r>
          </a:p>
          <a:p>
            <a:pPr lvl="1"/>
            <a:endParaRPr lang="en-US" dirty="0" smtClean="0"/>
          </a:p>
          <a:p>
            <a:pPr marL="0" indent="0">
              <a:buNone/>
            </a:pPr>
            <a:endParaRPr lang="en-US" dirty="0" smtClean="0"/>
          </a:p>
        </p:txBody>
      </p:sp>
    </p:spTree>
    <p:extLst>
      <p:ext uri="{BB962C8B-B14F-4D97-AF65-F5344CB8AC3E}">
        <p14:creationId xmlns:p14="http://schemas.microsoft.com/office/powerpoint/2010/main" val="2845859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The direct sound at seat DD 11 shows the head was not perfectly aligned.</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857" y="2472509"/>
            <a:ext cx="4747671" cy="32082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769" y="2457266"/>
            <a:ext cx="4755292" cy="3238781"/>
          </a:xfrm>
          <a:prstGeom prst="rect">
            <a:avLst/>
          </a:prstGeom>
        </p:spPr>
      </p:pic>
      <p:sp>
        <p:nvSpPr>
          <p:cNvPr id="6" name="TextBox 5"/>
          <p:cNvSpPr txBox="1"/>
          <p:nvPr/>
        </p:nvSpPr>
        <p:spPr>
          <a:xfrm>
            <a:off x="1670626" y="5995519"/>
            <a:ext cx="9102881" cy="461665"/>
          </a:xfrm>
          <a:prstGeom prst="rect">
            <a:avLst/>
          </a:prstGeom>
          <a:noFill/>
        </p:spPr>
        <p:txBody>
          <a:bodyPr wrap="square" rtlCol="0">
            <a:spAutoFit/>
          </a:bodyPr>
          <a:lstStyle/>
          <a:p>
            <a:r>
              <a:rPr lang="en-US" sz="2400" dirty="0" smtClean="0"/>
              <a:t>Direct Sound as measured                        Direct Sound after balancing</a:t>
            </a:r>
            <a:endParaRPr lang="en-US" sz="2400" dirty="0"/>
          </a:p>
        </p:txBody>
      </p:sp>
      <p:sp>
        <p:nvSpPr>
          <p:cNvPr id="3" name="TextBox 2"/>
          <p:cNvSpPr txBox="1"/>
          <p:nvPr/>
        </p:nvSpPr>
        <p:spPr>
          <a:xfrm>
            <a:off x="2394857" y="1696129"/>
            <a:ext cx="7097485" cy="461665"/>
          </a:xfrm>
          <a:prstGeom prst="rect">
            <a:avLst/>
          </a:prstGeom>
          <a:noFill/>
        </p:spPr>
        <p:txBody>
          <a:bodyPr wrap="square" rtlCol="0">
            <a:spAutoFit/>
          </a:bodyPr>
          <a:lstStyle/>
          <a:p>
            <a:r>
              <a:rPr lang="en-US" sz="2400" dirty="0" smtClean="0"/>
              <a:t>We adjust the ITD and ILD to center the direct sound</a:t>
            </a:r>
            <a:endParaRPr lang="en-US" sz="2400" dirty="0"/>
          </a:p>
        </p:txBody>
      </p:sp>
    </p:spTree>
    <p:extLst>
      <p:ext uri="{BB962C8B-B14F-4D97-AF65-F5344CB8AC3E}">
        <p14:creationId xmlns:p14="http://schemas.microsoft.com/office/powerpoint/2010/main" val="4033509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684"/>
            <a:ext cx="10515600" cy="1325563"/>
          </a:xfrm>
        </p:spPr>
        <p:txBody>
          <a:bodyPr>
            <a:normAutofit/>
          </a:bodyPr>
          <a:lstStyle/>
          <a:p>
            <a:pPr algn="ctr"/>
            <a:r>
              <a:rPr lang="en-US" sz="3600" dirty="0" smtClean="0"/>
              <a:t>Spectra as measured at seat DD 11 after equalizing the reverberation</a:t>
            </a:r>
            <a:endParaRPr lang="en-US" sz="3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182" y="1609568"/>
            <a:ext cx="3571897" cy="3258022"/>
          </a:xfrm>
          <a:prstGeom prst="rect">
            <a:avLst/>
          </a:prstGeom>
        </p:spPr>
      </p:pic>
      <p:sp>
        <p:nvSpPr>
          <p:cNvPr id="7" name="TextBox 6"/>
          <p:cNvSpPr txBox="1"/>
          <p:nvPr/>
        </p:nvSpPr>
        <p:spPr>
          <a:xfrm>
            <a:off x="261526" y="5158154"/>
            <a:ext cx="11092274" cy="461665"/>
          </a:xfrm>
          <a:prstGeom prst="rect">
            <a:avLst/>
          </a:prstGeom>
          <a:noFill/>
        </p:spPr>
        <p:txBody>
          <a:bodyPr wrap="square" rtlCol="0">
            <a:spAutoFit/>
          </a:bodyPr>
          <a:lstStyle/>
          <a:p>
            <a:r>
              <a:rPr lang="en-US" sz="2400" dirty="0" smtClean="0"/>
              <a:t>direct sound before balancing         first lateral reflection                160ms reverberation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4" y="1618529"/>
            <a:ext cx="3624674" cy="32490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508" y="1618530"/>
            <a:ext cx="3628043" cy="3252080"/>
          </a:xfrm>
          <a:prstGeom prst="rect">
            <a:avLst/>
          </a:prstGeom>
        </p:spPr>
      </p:pic>
      <p:sp>
        <p:nvSpPr>
          <p:cNvPr id="3" name="TextBox 2"/>
          <p:cNvSpPr txBox="1"/>
          <p:nvPr/>
        </p:nvSpPr>
        <p:spPr>
          <a:xfrm>
            <a:off x="1652954" y="5907363"/>
            <a:ext cx="7831015" cy="461665"/>
          </a:xfrm>
          <a:prstGeom prst="rect">
            <a:avLst/>
          </a:prstGeom>
          <a:noFill/>
        </p:spPr>
        <p:txBody>
          <a:bodyPr wrap="square" rtlCol="0">
            <a:spAutoFit/>
          </a:bodyPr>
          <a:lstStyle/>
          <a:p>
            <a:r>
              <a:rPr lang="en-US" sz="2400" dirty="0" smtClean="0"/>
              <a:t>Blue is the left channel, red is the right channel. 6dB per grid</a:t>
            </a:r>
            <a:endParaRPr lang="en-US" sz="2400" dirty="0"/>
          </a:p>
        </p:txBody>
      </p:sp>
    </p:spTree>
    <p:extLst>
      <p:ext uri="{BB962C8B-B14F-4D97-AF65-F5344CB8AC3E}">
        <p14:creationId xmlns:p14="http://schemas.microsoft.com/office/powerpoint/2010/main" val="728749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85" y="81864"/>
            <a:ext cx="10515600" cy="1325563"/>
          </a:xfrm>
        </p:spPr>
        <p:txBody>
          <a:bodyPr>
            <a:normAutofit/>
          </a:bodyPr>
          <a:lstStyle/>
          <a:p>
            <a:pPr algn="ctr"/>
            <a:r>
              <a:rPr lang="en-US" sz="3600" dirty="0" smtClean="0"/>
              <a:t>Binaural impulse response at seat R 11 after equalization and balancing shows a double reflection.</a:t>
            </a:r>
            <a:endParaRPr lang="en-US" sz="36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31" y="1407427"/>
            <a:ext cx="6260123" cy="4243305"/>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687" y="1407427"/>
            <a:ext cx="4642079" cy="4161035"/>
          </a:xfrm>
          <a:prstGeom prst="rect">
            <a:avLst/>
          </a:prstGeom>
        </p:spPr>
      </p:pic>
      <p:sp>
        <p:nvSpPr>
          <p:cNvPr id="10" name="TextBox 9"/>
          <p:cNvSpPr txBox="1"/>
          <p:nvPr/>
        </p:nvSpPr>
        <p:spPr>
          <a:xfrm>
            <a:off x="1705708" y="5838092"/>
            <a:ext cx="10287000" cy="830997"/>
          </a:xfrm>
          <a:prstGeom prst="rect">
            <a:avLst/>
          </a:prstGeom>
          <a:noFill/>
        </p:spPr>
        <p:txBody>
          <a:bodyPr wrap="square" rtlCol="0">
            <a:spAutoFit/>
          </a:bodyPr>
          <a:lstStyle/>
          <a:p>
            <a:r>
              <a:rPr lang="en-US" sz="2400" dirty="0" smtClean="0"/>
              <a:t>Binaural Impulse Response                      Spectrum of the first reflection at 20ms.  </a:t>
            </a:r>
          </a:p>
          <a:p>
            <a:r>
              <a:rPr lang="en-US" sz="2400" dirty="0"/>
              <a:t>	</a:t>
            </a:r>
            <a:r>
              <a:rPr lang="en-US" sz="2400" dirty="0" smtClean="0"/>
              <a:t>			            Note the dip at ~475Hz and peak at ~1000Hz   </a:t>
            </a:r>
            <a:endParaRPr lang="en-US" sz="2400" dirty="0"/>
          </a:p>
        </p:txBody>
      </p:sp>
    </p:spTree>
    <p:extLst>
      <p:ext uri="{BB962C8B-B14F-4D97-AF65-F5344CB8AC3E}">
        <p14:creationId xmlns:p14="http://schemas.microsoft.com/office/powerpoint/2010/main" val="2081549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rPr>
              <a:t>We can create an ensemble from a single binaural measurement, such as R 11 or D 11</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We can create different apparent positions on stage by modifying the direct sound.</a:t>
            </a:r>
          </a:p>
          <a:p>
            <a:pPr lvl="1"/>
            <a:r>
              <a:rPr lang="en-US" dirty="0" smtClean="0"/>
              <a:t>We can even compensate for directivity by adjusting the direct or reverberant level appropriately.</a:t>
            </a:r>
          </a:p>
          <a:p>
            <a:endParaRPr lang="en-US" dirty="0"/>
          </a:p>
          <a:p>
            <a:r>
              <a:rPr lang="en-US" dirty="0" smtClean="0"/>
              <a:t>Since the anechoic tracks for each instrument are un-correlated, we can use the same reflection and reverberation data for each instrument. </a:t>
            </a:r>
          </a:p>
          <a:p>
            <a:pPr lvl="1"/>
            <a:r>
              <a:rPr lang="en-US" dirty="0" smtClean="0"/>
              <a:t>These will be very similar for each instrument if the ensemble is small.</a:t>
            </a:r>
          </a:p>
        </p:txBody>
      </p:sp>
    </p:spTree>
    <p:extLst>
      <p:ext uri="{BB962C8B-B14F-4D97-AF65-F5344CB8AC3E}">
        <p14:creationId xmlns:p14="http://schemas.microsoft.com/office/powerpoint/2010/main" val="713838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Generate new HRTFs for other instruments by modifying ILD and ITD</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9303" y="1592354"/>
            <a:ext cx="4762913" cy="322353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570" y="1592354"/>
            <a:ext cx="4762913" cy="3254022"/>
          </a:xfrm>
          <a:prstGeom prst="rect">
            <a:avLst/>
          </a:prstGeom>
        </p:spPr>
      </p:pic>
      <p:sp>
        <p:nvSpPr>
          <p:cNvPr id="6" name="TextBox 5"/>
          <p:cNvSpPr txBox="1"/>
          <p:nvPr/>
        </p:nvSpPr>
        <p:spPr>
          <a:xfrm>
            <a:off x="1664678" y="5181600"/>
            <a:ext cx="9999784" cy="461665"/>
          </a:xfrm>
          <a:prstGeom prst="rect">
            <a:avLst/>
          </a:prstGeom>
          <a:noFill/>
        </p:spPr>
        <p:txBody>
          <a:bodyPr wrap="square" rtlCol="0">
            <a:spAutoFit/>
          </a:bodyPr>
          <a:lstStyle/>
          <a:p>
            <a:r>
              <a:rPr lang="en-US" sz="2400" dirty="0" smtClean="0"/>
              <a:t>Direct Sound 7.5 degrees left                           Direct Sound 15 degrees left</a:t>
            </a:r>
            <a:endParaRPr lang="en-US" sz="2400" dirty="0"/>
          </a:p>
        </p:txBody>
      </p:sp>
      <p:sp>
        <p:nvSpPr>
          <p:cNvPr id="7" name="TextBox 6"/>
          <p:cNvSpPr txBox="1"/>
          <p:nvPr/>
        </p:nvSpPr>
        <p:spPr>
          <a:xfrm>
            <a:off x="1239303" y="5796939"/>
            <a:ext cx="10413435" cy="830997"/>
          </a:xfrm>
          <a:prstGeom prst="rect">
            <a:avLst/>
          </a:prstGeom>
          <a:noFill/>
        </p:spPr>
        <p:txBody>
          <a:bodyPr wrap="square" rtlCol="0">
            <a:spAutoFit/>
          </a:bodyPr>
          <a:lstStyle/>
          <a:p>
            <a:pPr algn="ctr"/>
            <a:r>
              <a:rPr lang="en-US" sz="2400" dirty="0" smtClean="0"/>
              <a:t>After we manually balance the raw data a </a:t>
            </a:r>
            <a:r>
              <a:rPr lang="en-US" sz="2400" dirty="0" err="1" smtClean="0"/>
              <a:t>Matlab</a:t>
            </a:r>
            <a:r>
              <a:rPr lang="en-US" sz="2400" dirty="0" smtClean="0"/>
              <a:t> script creates the other HRTFs automatically.</a:t>
            </a:r>
            <a:endParaRPr lang="en-US" sz="2400" dirty="0"/>
          </a:p>
        </p:txBody>
      </p:sp>
    </p:spTree>
    <p:extLst>
      <p:ext uri="{BB962C8B-B14F-4D97-AF65-F5344CB8AC3E}">
        <p14:creationId xmlns:p14="http://schemas.microsoft.com/office/powerpoint/2010/main" val="3708023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58"/>
            <a:ext cx="10515600" cy="1325563"/>
          </a:xfrm>
        </p:spPr>
        <p:txBody>
          <a:bodyPr>
            <a:normAutofit/>
          </a:bodyPr>
          <a:lstStyle/>
          <a:p>
            <a:pPr algn="ctr"/>
            <a:r>
              <a:rPr lang="en-US" sz="4000" dirty="0" smtClean="0"/>
              <a:t>We can also convert un-occupied data to occupied.</a:t>
            </a:r>
            <a:endParaRPr lang="en-US" sz="4000" dirty="0"/>
          </a:p>
        </p:txBody>
      </p:sp>
      <p:sp>
        <p:nvSpPr>
          <p:cNvPr id="3" name="Content Placeholder 2"/>
          <p:cNvSpPr>
            <a:spLocks noGrp="1"/>
          </p:cNvSpPr>
          <p:nvPr>
            <p:ph idx="1"/>
          </p:nvPr>
        </p:nvSpPr>
        <p:spPr>
          <a:xfrm>
            <a:off x="838200" y="1438766"/>
            <a:ext cx="10515600" cy="4351338"/>
          </a:xfrm>
        </p:spPr>
        <p:txBody>
          <a:bodyPr/>
          <a:lstStyle/>
          <a:p>
            <a:r>
              <a:rPr lang="en-US" dirty="0" smtClean="0"/>
              <a:t>Un-occupied BSH data has a 2000Hz RT of 2.3 seconds</a:t>
            </a:r>
          </a:p>
          <a:p>
            <a:r>
              <a:rPr lang="en-US" dirty="0" smtClean="0"/>
              <a:t>A </a:t>
            </a:r>
            <a:r>
              <a:rPr lang="en-US" dirty="0" err="1" smtClean="0"/>
              <a:t>Matlab</a:t>
            </a:r>
            <a:r>
              <a:rPr lang="en-US" dirty="0" smtClean="0"/>
              <a:t> script easily modifies this to 1.9 seconds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708" y="2614082"/>
            <a:ext cx="8489416" cy="3810330"/>
          </a:xfrm>
          <a:prstGeom prst="rect">
            <a:avLst/>
          </a:prstGeom>
        </p:spPr>
      </p:pic>
    </p:spTree>
    <p:extLst>
      <p:ext uri="{BB962C8B-B14F-4D97-AF65-F5344CB8AC3E}">
        <p14:creationId xmlns:p14="http://schemas.microsoft.com/office/powerpoint/2010/main" val="2648823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 comparisons</a:t>
            </a:r>
            <a:endParaRPr lang="en-US" dirty="0"/>
          </a:p>
        </p:txBody>
      </p:sp>
      <p:sp>
        <p:nvSpPr>
          <p:cNvPr id="3" name="Content Placeholder 2"/>
          <p:cNvSpPr>
            <a:spLocks noGrp="1"/>
          </p:cNvSpPr>
          <p:nvPr>
            <p:ph idx="1"/>
          </p:nvPr>
        </p:nvSpPr>
        <p:spPr/>
        <p:txBody>
          <a:bodyPr/>
          <a:lstStyle/>
          <a:p>
            <a:r>
              <a:rPr lang="en-US" dirty="0" smtClean="0"/>
              <a:t>Sonic perceptions are strongly influenced by vision, memory, and expectation.</a:t>
            </a:r>
          </a:p>
          <a:p>
            <a:endParaRPr lang="en-US" dirty="0"/>
          </a:p>
          <a:p>
            <a:r>
              <a:rPr lang="en-US" dirty="0" smtClean="0"/>
              <a:t>Research into sonic perception requires </a:t>
            </a:r>
            <a:r>
              <a:rPr lang="en-US" dirty="0" smtClean="0">
                <a:solidFill>
                  <a:srgbClr val="C00000"/>
                </a:solidFill>
              </a:rPr>
              <a:t>rapid A/B comparison </a:t>
            </a:r>
            <a:r>
              <a:rPr lang="en-US" dirty="0" smtClean="0"/>
              <a:t>of different stimuli through a system that </a:t>
            </a:r>
            <a:r>
              <a:rPr lang="en-US" dirty="0" smtClean="0">
                <a:solidFill>
                  <a:srgbClr val="C00000"/>
                </a:solidFill>
              </a:rPr>
              <a:t>accurately</a:t>
            </a:r>
            <a:r>
              <a:rPr lang="en-US" dirty="0" smtClean="0"/>
              <a:t> duplicates a real sound field.</a:t>
            </a:r>
          </a:p>
          <a:p>
            <a:endParaRPr lang="en-US" dirty="0"/>
          </a:p>
          <a:p>
            <a:r>
              <a:rPr lang="en-US" dirty="0" smtClean="0"/>
              <a:t>Almost all research into musical acoustics lacks this basic requirement.</a:t>
            </a:r>
            <a:endParaRPr lang="en-US" dirty="0"/>
          </a:p>
        </p:txBody>
      </p:sp>
    </p:spTree>
    <p:extLst>
      <p:ext uri="{BB962C8B-B14F-4D97-AF65-F5344CB8AC3E}">
        <p14:creationId xmlns:p14="http://schemas.microsoft.com/office/powerpoint/2010/main" val="734607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Another </a:t>
            </a:r>
            <a:r>
              <a:rPr lang="en-US" sz="3200" dirty="0" err="1" smtClean="0"/>
              <a:t>Matlab</a:t>
            </a:r>
            <a:r>
              <a:rPr lang="en-US" sz="3200" dirty="0" smtClean="0"/>
              <a:t> script can then creates three separate binaural tracks with generic equalization:</a:t>
            </a:r>
            <a:endParaRPr lang="en-US" sz="3200" dirty="0"/>
          </a:p>
        </p:txBody>
      </p:sp>
      <p:sp>
        <p:nvSpPr>
          <p:cNvPr id="3" name="Content Placeholder 2"/>
          <p:cNvSpPr>
            <a:spLocks noGrp="1"/>
          </p:cNvSpPr>
          <p:nvPr>
            <p:ph idx="1"/>
          </p:nvPr>
        </p:nvSpPr>
        <p:spPr>
          <a:xfrm>
            <a:off x="838200" y="2083531"/>
            <a:ext cx="10515600" cy="4351338"/>
          </a:xfrm>
        </p:spPr>
        <p:txBody>
          <a:bodyPr>
            <a:normAutofit/>
          </a:bodyPr>
          <a:lstStyle/>
          <a:p>
            <a:r>
              <a:rPr lang="en-US" dirty="0" smtClean="0"/>
              <a:t>1. A binaural track for the direct sound only.</a:t>
            </a:r>
          </a:p>
          <a:p>
            <a:r>
              <a:rPr lang="en-US" dirty="0" smtClean="0"/>
              <a:t>2. A binaural track for the first reflection only.</a:t>
            </a:r>
            <a:endParaRPr lang="en-US" dirty="0"/>
          </a:p>
          <a:p>
            <a:r>
              <a:rPr lang="en-US" dirty="0" smtClean="0"/>
              <a:t>3. A binaural track for the reverberation without the first reflection.</a:t>
            </a:r>
          </a:p>
          <a:p>
            <a:endParaRPr lang="en-US" dirty="0" smtClean="0"/>
          </a:p>
          <a:p>
            <a:r>
              <a:rPr lang="en-US" dirty="0" smtClean="0"/>
              <a:t>The tracks can then be heard </a:t>
            </a:r>
            <a:r>
              <a:rPr lang="en-US" dirty="0"/>
              <a:t>in any combination on </a:t>
            </a:r>
            <a:r>
              <a:rPr lang="en-US" dirty="0" smtClean="0"/>
              <a:t>individually equalized headphones, with the ability to modify the loudness and equalization of each track.</a:t>
            </a:r>
            <a:endParaRPr lang="en-US" dirty="0"/>
          </a:p>
        </p:txBody>
      </p:sp>
    </p:spTree>
    <p:extLst>
      <p:ext uri="{BB962C8B-B14F-4D97-AF65-F5344CB8AC3E}">
        <p14:creationId xmlns:p14="http://schemas.microsoft.com/office/powerpoint/2010/main" val="2670150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496"/>
            <a:ext cx="10515600" cy="1325563"/>
          </a:xfrm>
        </p:spPr>
        <p:txBody>
          <a:bodyPr>
            <a:normAutofit/>
          </a:bodyPr>
          <a:lstStyle/>
          <a:p>
            <a:pPr algn="ctr"/>
            <a:r>
              <a:rPr lang="en-US" sz="3200" dirty="0" smtClean="0"/>
              <a:t>We can then A/B compare different combinations on individually equalized headphones</a:t>
            </a:r>
            <a:endParaRPr lang="en-US" sz="3200" dirty="0"/>
          </a:p>
        </p:txBody>
      </p:sp>
      <p:pic>
        <p:nvPicPr>
          <p:cNvPr id="6" name="Content Placeholder 5"/>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633045" y="1289851"/>
            <a:ext cx="7565115" cy="4388520"/>
          </a:xfrm>
        </p:spPr>
      </p:pic>
      <p:sp>
        <p:nvSpPr>
          <p:cNvPr id="15" name="TextBox 14"/>
          <p:cNvSpPr txBox="1"/>
          <p:nvPr/>
        </p:nvSpPr>
        <p:spPr>
          <a:xfrm>
            <a:off x="9753600" y="1421059"/>
            <a:ext cx="2016369" cy="4154984"/>
          </a:xfrm>
          <a:prstGeom prst="rect">
            <a:avLst/>
          </a:prstGeom>
          <a:noFill/>
        </p:spPr>
        <p:txBody>
          <a:bodyPr wrap="square" rtlCol="0">
            <a:spAutoFit/>
          </a:bodyPr>
          <a:lstStyle/>
          <a:p>
            <a:r>
              <a:rPr lang="en-US" sz="2400" dirty="0" smtClean="0"/>
              <a:t>Direct Only</a:t>
            </a:r>
          </a:p>
          <a:p>
            <a:endParaRPr lang="en-US" sz="2400" dirty="0"/>
          </a:p>
          <a:p>
            <a:r>
              <a:rPr lang="en-US" sz="2400" dirty="0" smtClean="0"/>
              <a:t>1</a:t>
            </a:r>
            <a:r>
              <a:rPr lang="en-US" sz="2400" baseline="30000" dirty="0" smtClean="0"/>
              <a:t>st</a:t>
            </a:r>
            <a:r>
              <a:rPr lang="en-US" sz="2400" dirty="0" smtClean="0"/>
              <a:t> </a:t>
            </a:r>
            <a:r>
              <a:rPr lang="en-US" sz="2400" dirty="0" err="1" smtClean="0"/>
              <a:t>Refl</a:t>
            </a:r>
            <a:r>
              <a:rPr lang="en-US" sz="2400" dirty="0" smtClean="0"/>
              <a:t> Only</a:t>
            </a:r>
          </a:p>
          <a:p>
            <a:endParaRPr lang="en-US" sz="2400" dirty="0"/>
          </a:p>
          <a:p>
            <a:r>
              <a:rPr lang="en-US" sz="2400" dirty="0" smtClean="0"/>
              <a:t>Direct+1</a:t>
            </a:r>
            <a:r>
              <a:rPr lang="en-US" sz="2400" baseline="30000" dirty="0" smtClean="0"/>
              <a:t>st</a:t>
            </a:r>
            <a:endParaRPr lang="en-US" sz="2400" dirty="0" smtClean="0"/>
          </a:p>
          <a:p>
            <a:endParaRPr lang="en-US" sz="2400" dirty="0"/>
          </a:p>
          <a:p>
            <a:r>
              <a:rPr lang="en-US" sz="2400" dirty="0" smtClean="0"/>
              <a:t>Reverb Only</a:t>
            </a:r>
          </a:p>
          <a:p>
            <a:endParaRPr lang="en-US" sz="2400" dirty="0"/>
          </a:p>
          <a:p>
            <a:r>
              <a:rPr lang="en-US" sz="2400" dirty="0" smtClean="0"/>
              <a:t>All Together</a:t>
            </a:r>
          </a:p>
          <a:p>
            <a:endParaRPr lang="en-US" sz="2400" dirty="0"/>
          </a:p>
          <a:p>
            <a:r>
              <a:rPr lang="en-US" sz="2400" dirty="0" smtClean="0"/>
              <a:t>All no 1st</a:t>
            </a:r>
          </a:p>
        </p:txBody>
      </p:sp>
      <p:pic>
        <p:nvPicPr>
          <p:cNvPr id="3" name="direct on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014611" y="1500881"/>
            <a:ext cx="487363" cy="487363"/>
          </a:xfrm>
          <a:prstGeom prst="rect">
            <a:avLst/>
          </a:prstGeom>
        </p:spPr>
      </p:pic>
      <p:pic>
        <p:nvPicPr>
          <p:cNvPr id="4" name="1st refl onl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014612" y="2230240"/>
            <a:ext cx="487363" cy="487363"/>
          </a:xfrm>
          <a:prstGeom prst="rect">
            <a:avLst/>
          </a:prstGeom>
        </p:spPr>
      </p:pic>
      <p:pic>
        <p:nvPicPr>
          <p:cNvPr id="5" name="Direct and 1st refl">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014612" y="2942897"/>
            <a:ext cx="487363" cy="487363"/>
          </a:xfrm>
          <a:prstGeom prst="rect">
            <a:avLst/>
          </a:prstGeom>
        </p:spPr>
      </p:pic>
      <p:pic>
        <p:nvPicPr>
          <p:cNvPr id="7" name="reverb only">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014611" y="3655554"/>
            <a:ext cx="487363" cy="487363"/>
          </a:xfrm>
          <a:prstGeom prst="rect">
            <a:avLst/>
          </a:prstGeom>
        </p:spPr>
      </p:pic>
      <p:pic>
        <p:nvPicPr>
          <p:cNvPr id="8" name="all together">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014611" y="4317399"/>
            <a:ext cx="487363" cy="487363"/>
          </a:xfrm>
          <a:prstGeom prst="rect">
            <a:avLst/>
          </a:prstGeom>
        </p:spPr>
      </p:pic>
      <p:pic>
        <p:nvPicPr>
          <p:cNvPr id="16" name="direct and reverb no 1st refl">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035118" y="5065179"/>
            <a:ext cx="487363" cy="487363"/>
          </a:xfrm>
          <a:prstGeom prst="rect">
            <a:avLst/>
          </a:prstGeom>
        </p:spPr>
      </p:pic>
      <p:sp>
        <p:nvSpPr>
          <p:cNvPr id="9" name="TextBox 8"/>
          <p:cNvSpPr txBox="1"/>
          <p:nvPr/>
        </p:nvSpPr>
        <p:spPr>
          <a:xfrm>
            <a:off x="1396093" y="5801337"/>
            <a:ext cx="8773886" cy="830997"/>
          </a:xfrm>
          <a:prstGeom prst="rect">
            <a:avLst/>
          </a:prstGeom>
          <a:noFill/>
        </p:spPr>
        <p:txBody>
          <a:bodyPr wrap="square" rtlCol="0">
            <a:spAutoFit/>
          </a:bodyPr>
          <a:lstStyle/>
          <a:p>
            <a:pPr algn="ctr"/>
            <a:r>
              <a:rPr lang="en-US" sz="2400" dirty="0" smtClean="0">
                <a:solidFill>
                  <a:srgbClr val="C00000"/>
                </a:solidFill>
              </a:rPr>
              <a:t>Deleting the first reflection in seat DD 11 makes an enormous improvement in both proximity and envelopment!</a:t>
            </a:r>
            <a:endParaRPr lang="en-US" sz="2400" dirty="0">
              <a:solidFill>
                <a:srgbClr val="C00000"/>
              </a:solidFill>
            </a:endParaRPr>
          </a:p>
        </p:txBody>
      </p:sp>
    </p:spTree>
    <p:extLst>
      <p:ext uri="{BB962C8B-B14F-4D97-AF65-F5344CB8AC3E}">
        <p14:creationId xmlns:p14="http://schemas.microsoft.com/office/powerpoint/2010/main" val="243519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394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3947"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3686"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3817"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3947"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600"/>
            <a:ext cx="10515600" cy="1325563"/>
          </a:xfrm>
        </p:spPr>
        <p:txBody>
          <a:bodyPr>
            <a:normAutofit/>
          </a:bodyPr>
          <a:lstStyle/>
          <a:p>
            <a:pPr algn="ctr"/>
            <a:r>
              <a:rPr lang="en-US" sz="3600" dirty="0" smtClean="0"/>
              <a:t>How can we equalize headphones individually?</a:t>
            </a:r>
            <a:endParaRPr lang="en-US" sz="3600" dirty="0"/>
          </a:p>
        </p:txBody>
      </p:sp>
      <p:sp>
        <p:nvSpPr>
          <p:cNvPr id="3" name="Content Placeholder 2"/>
          <p:cNvSpPr>
            <a:spLocks noGrp="1"/>
          </p:cNvSpPr>
          <p:nvPr>
            <p:ph idx="1"/>
          </p:nvPr>
        </p:nvSpPr>
        <p:spPr>
          <a:xfrm>
            <a:off x="838200" y="1591163"/>
            <a:ext cx="10515600" cy="4351338"/>
          </a:xfrm>
        </p:spPr>
        <p:txBody>
          <a:bodyPr>
            <a:normAutofit/>
          </a:bodyPr>
          <a:lstStyle/>
          <a:p>
            <a:r>
              <a:rPr lang="en-US" dirty="0" smtClean="0"/>
              <a:t>We have developed a computer app that enables an interested listener to match a particular headphone to their own ears through an equal loudness test.</a:t>
            </a:r>
          </a:p>
          <a:p>
            <a:endParaRPr lang="en-US" dirty="0"/>
          </a:p>
          <a:p>
            <a:r>
              <a:rPr lang="en-US" dirty="0" smtClean="0"/>
              <a:t>We find that not all headphone types work well for binaural reproduction, although all types are improved by this technique.</a:t>
            </a:r>
          </a:p>
          <a:p>
            <a:pPr lvl="1"/>
            <a:r>
              <a:rPr lang="en-US" dirty="0" smtClean="0"/>
              <a:t>On-ear phones with a diaphragm as close as possible to the ear canal, or high-quality insert phones appear to work best.</a:t>
            </a:r>
            <a:endParaRPr lang="en-US" dirty="0"/>
          </a:p>
          <a:p>
            <a:r>
              <a:rPr lang="en-US" dirty="0" smtClean="0">
                <a:solidFill>
                  <a:srgbClr val="C00000"/>
                </a:solidFill>
              </a:rPr>
              <a:t>I encourage anyone with an interest in acoustic research to try this app during this conference.</a:t>
            </a:r>
            <a:endParaRPr lang="en-US" dirty="0">
              <a:solidFill>
                <a:srgbClr val="C00000"/>
              </a:solidFill>
            </a:endParaRPr>
          </a:p>
        </p:txBody>
      </p:sp>
    </p:spTree>
    <p:extLst>
      <p:ext uri="{BB962C8B-B14F-4D97-AF65-F5344CB8AC3E}">
        <p14:creationId xmlns:p14="http://schemas.microsoft.com/office/powerpoint/2010/main" val="4212880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773"/>
            <a:ext cx="10515600" cy="1325563"/>
          </a:xfrm>
        </p:spPr>
        <p:txBody>
          <a:bodyPr>
            <a:normAutofit/>
          </a:bodyPr>
          <a:lstStyle/>
          <a:p>
            <a:pPr algn="ctr"/>
            <a:r>
              <a:rPr lang="en-US" sz="3600" dirty="0" smtClean="0"/>
              <a:t>Is the difference in sound from deleting the first reflection measurable with LOC?</a:t>
            </a:r>
            <a:endParaRPr lang="en-US" sz="3600" dirty="0"/>
          </a:p>
        </p:txBody>
      </p:sp>
      <p:sp>
        <p:nvSpPr>
          <p:cNvPr id="3" name="Content Placeholder 2"/>
          <p:cNvSpPr>
            <a:spLocks noGrp="1"/>
          </p:cNvSpPr>
          <p:nvPr>
            <p:ph idx="1"/>
          </p:nvPr>
        </p:nvSpPr>
        <p:spPr>
          <a:xfrm>
            <a:off x="838200" y="1358052"/>
            <a:ext cx="10515600" cy="4351338"/>
          </a:xfrm>
        </p:spPr>
        <p:txBody>
          <a:bodyPr/>
          <a:lstStyle/>
          <a:p>
            <a:r>
              <a:rPr lang="en-US" dirty="0" smtClean="0"/>
              <a:t>                              LOC measurements in seat DD 11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20" y="1857627"/>
            <a:ext cx="3862984" cy="29059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138" y="1864436"/>
            <a:ext cx="3870087" cy="28990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407" y="1883658"/>
            <a:ext cx="3877708" cy="2892673"/>
          </a:xfrm>
          <a:prstGeom prst="rect">
            <a:avLst/>
          </a:prstGeom>
        </p:spPr>
      </p:pic>
      <p:sp>
        <p:nvSpPr>
          <p:cNvPr id="10" name="TextBox 9"/>
          <p:cNvSpPr txBox="1"/>
          <p:nvPr/>
        </p:nvSpPr>
        <p:spPr>
          <a:xfrm>
            <a:off x="504565" y="4943204"/>
            <a:ext cx="11610778" cy="369332"/>
          </a:xfrm>
          <a:prstGeom prst="rect">
            <a:avLst/>
          </a:prstGeom>
          <a:noFill/>
        </p:spPr>
        <p:txBody>
          <a:bodyPr wrap="square" rtlCol="0">
            <a:spAutoFit/>
          </a:bodyPr>
          <a:lstStyle/>
          <a:p>
            <a:r>
              <a:rPr lang="en-US" dirty="0" smtClean="0"/>
              <a:t>LOC in the left ear in seat DD 11                    LOC in the right ear in seat DD 11        LOC in the right ear with no 1</a:t>
            </a:r>
            <a:r>
              <a:rPr lang="en-US" baseline="30000" dirty="0" smtClean="0"/>
              <a:t>st</a:t>
            </a:r>
            <a:r>
              <a:rPr lang="en-US" dirty="0" smtClean="0"/>
              <a:t> reflection</a:t>
            </a:r>
            <a:endParaRPr lang="en-US" dirty="0"/>
          </a:p>
        </p:txBody>
      </p:sp>
      <p:sp>
        <p:nvSpPr>
          <p:cNvPr id="11" name="TextBox 10"/>
          <p:cNvSpPr txBox="1"/>
          <p:nvPr/>
        </p:nvSpPr>
        <p:spPr>
          <a:xfrm>
            <a:off x="803030" y="5511684"/>
            <a:ext cx="10585939" cy="707886"/>
          </a:xfrm>
          <a:prstGeom prst="rect">
            <a:avLst/>
          </a:prstGeom>
          <a:noFill/>
        </p:spPr>
        <p:txBody>
          <a:bodyPr wrap="square" rtlCol="0">
            <a:spAutoFit/>
          </a:bodyPr>
          <a:lstStyle/>
          <a:p>
            <a:pPr algn="ctr"/>
            <a:r>
              <a:rPr lang="en-US" sz="2000" dirty="0" smtClean="0"/>
              <a:t>We learned that the perception of “Proximity” is best predicted by the measured LOC value </a:t>
            </a:r>
            <a:r>
              <a:rPr lang="en-US" sz="2000" dirty="0" smtClean="0">
                <a:solidFill>
                  <a:srgbClr val="C00000"/>
                </a:solidFill>
              </a:rPr>
              <a:t>in the lesser </a:t>
            </a:r>
            <a:r>
              <a:rPr lang="en-US" sz="2000" dirty="0" smtClean="0"/>
              <a:t>of the two ears. A LOC value of 1.2 dB is unacceptable, and a value of 5.6 is good.</a:t>
            </a:r>
            <a:endParaRPr lang="en-US" sz="2000" dirty="0"/>
          </a:p>
        </p:txBody>
      </p:sp>
    </p:spTree>
    <p:extLst>
      <p:ext uri="{BB962C8B-B14F-4D97-AF65-F5344CB8AC3E}">
        <p14:creationId xmlns:p14="http://schemas.microsoft.com/office/powerpoint/2010/main" val="2545870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834"/>
            <a:ext cx="10515600" cy="1325563"/>
          </a:xfrm>
        </p:spPr>
        <p:txBody>
          <a:bodyPr>
            <a:normAutofit/>
          </a:bodyPr>
          <a:lstStyle/>
          <a:p>
            <a:pPr algn="ctr"/>
            <a:r>
              <a:rPr lang="en-US" sz="3600" dirty="0" smtClean="0"/>
              <a:t>Measurements at the Weiss Center, </a:t>
            </a:r>
            <a:r>
              <a:rPr lang="en-US" sz="3600" dirty="0" err="1" smtClean="0"/>
              <a:t>Bucknell</a:t>
            </a:r>
            <a:endParaRPr lang="en-US" sz="3600" dirty="0"/>
          </a:p>
        </p:txBody>
      </p:sp>
      <p:sp>
        <p:nvSpPr>
          <p:cNvPr id="3" name="Content Placeholder 2"/>
          <p:cNvSpPr>
            <a:spLocks noGrp="1"/>
          </p:cNvSpPr>
          <p:nvPr>
            <p:ph idx="1"/>
          </p:nvPr>
        </p:nvSpPr>
        <p:spPr/>
        <p:txBody>
          <a:bodyPr/>
          <a:lstStyle/>
          <a:p>
            <a:r>
              <a:rPr lang="en-US" dirty="0" smtClean="0"/>
              <a:t>We used </a:t>
            </a:r>
            <a:r>
              <a:rPr lang="en-US" dirty="0" err="1" smtClean="0"/>
              <a:t>Lokki’s</a:t>
            </a:r>
            <a:r>
              <a:rPr lang="en-US" dirty="0" smtClean="0"/>
              <a:t> string quartet with a soprano at the Weiss Center at </a:t>
            </a:r>
            <a:r>
              <a:rPr lang="en-US" dirty="0" err="1" smtClean="0"/>
              <a:t>Bucknell</a:t>
            </a:r>
            <a:r>
              <a:rPr lang="en-US" dirty="0" smtClean="0"/>
              <a:t> University in the summer of 2013.</a:t>
            </a:r>
          </a:p>
          <a:p>
            <a:r>
              <a:rPr lang="en-US" dirty="0" smtClean="0"/>
              <a:t>We recorded the electronic performances with the soundfield and two dummy heads.</a:t>
            </a:r>
          </a:p>
          <a:p>
            <a:r>
              <a:rPr lang="en-US" dirty="0" smtClean="0"/>
              <a:t>We also recorded impulse responses to the microphones from the soprano speaker and two dodecahedral speakers on the left and right of the center.</a:t>
            </a:r>
          </a:p>
          <a:p>
            <a:r>
              <a:rPr lang="en-US" dirty="0" smtClean="0"/>
              <a:t>The stage was then modified by adding a set of heavy curtains, and the recordings were repeated.</a:t>
            </a:r>
            <a:endParaRPr lang="en-US" dirty="0"/>
          </a:p>
        </p:txBody>
      </p:sp>
    </p:spTree>
    <p:extLst>
      <p:ext uri="{BB962C8B-B14F-4D97-AF65-F5344CB8AC3E}">
        <p14:creationId xmlns:p14="http://schemas.microsoft.com/office/powerpoint/2010/main" val="2325261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The difference in sound was not subtle, either in person or in the recordings</a:t>
            </a:r>
            <a:endParaRPr lang="en-US" sz="3600" dirty="0"/>
          </a:p>
        </p:txBody>
      </p:sp>
      <p:sp>
        <p:nvSpPr>
          <p:cNvPr id="3" name="Content Placeholder 2"/>
          <p:cNvSpPr>
            <a:spLocks noGrp="1"/>
          </p:cNvSpPr>
          <p:nvPr>
            <p:ph idx="1"/>
          </p:nvPr>
        </p:nvSpPr>
        <p:spPr/>
        <p:txBody>
          <a:bodyPr/>
          <a:lstStyle/>
          <a:p>
            <a:r>
              <a:rPr lang="en-US" dirty="0" smtClean="0"/>
              <a:t>The stage floor was bare in both conditions, and the hall was empty.</a:t>
            </a:r>
          </a:p>
          <a:p>
            <a:r>
              <a:rPr lang="en-US" dirty="0" smtClean="0"/>
              <a:t>The soundfield recordings show clearly that when there were no curtains there were a great many multiple reflections coming from the stage house.</a:t>
            </a:r>
          </a:p>
          <a:p>
            <a:pPr lvl="1"/>
            <a:r>
              <a:rPr lang="en-US" dirty="0" smtClean="0"/>
              <a:t>The sound further back than row T was muddy, as was the sound in the rear balcony.</a:t>
            </a:r>
          </a:p>
          <a:p>
            <a:r>
              <a:rPr lang="en-US" dirty="0" smtClean="0"/>
              <a:t>Adding the curtains made the sound clear all the way to the back of the hall</a:t>
            </a:r>
          </a:p>
          <a:p>
            <a:pPr lvl="1"/>
            <a:r>
              <a:rPr lang="en-US" dirty="0" smtClean="0"/>
              <a:t>The sound was not subjectively less loud – and the hall was more audible rather than less.</a:t>
            </a:r>
            <a:endParaRPr lang="en-US" dirty="0"/>
          </a:p>
        </p:txBody>
      </p:sp>
    </p:spTree>
    <p:extLst>
      <p:ext uri="{BB962C8B-B14F-4D97-AF65-F5344CB8AC3E}">
        <p14:creationId xmlns:p14="http://schemas.microsoft.com/office/powerpoint/2010/main" val="2339520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69" y="154109"/>
            <a:ext cx="10515600" cy="1325563"/>
          </a:xfrm>
        </p:spPr>
        <p:txBody>
          <a:bodyPr>
            <a:normAutofit/>
          </a:bodyPr>
          <a:lstStyle/>
          <a:p>
            <a:pPr algn="ctr"/>
            <a:r>
              <a:rPr lang="en-US" sz="3200" dirty="0" smtClean="0"/>
              <a:t>The soundfield impulse responses showed excess early reflections from the stage house, not the side wall.</a:t>
            </a:r>
            <a:endParaRPr lang="en-US" sz="32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0625"/>
          <a:stretch/>
        </p:blipFill>
        <p:spPr>
          <a:xfrm>
            <a:off x="374432" y="1479672"/>
            <a:ext cx="8626349" cy="27346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31" y="4214324"/>
            <a:ext cx="8626349" cy="2546220"/>
          </a:xfrm>
          <a:prstGeom prst="rect">
            <a:avLst/>
          </a:prstGeom>
        </p:spPr>
      </p:pic>
      <p:sp>
        <p:nvSpPr>
          <p:cNvPr id="6" name="TextBox 5"/>
          <p:cNvSpPr txBox="1"/>
          <p:nvPr/>
        </p:nvSpPr>
        <p:spPr>
          <a:xfrm>
            <a:off x="9296400" y="2206934"/>
            <a:ext cx="2403231" cy="4154984"/>
          </a:xfrm>
          <a:prstGeom prst="rect">
            <a:avLst/>
          </a:prstGeom>
          <a:noFill/>
        </p:spPr>
        <p:txBody>
          <a:bodyPr wrap="square" rtlCol="0">
            <a:spAutoFit/>
          </a:bodyPr>
          <a:lstStyle/>
          <a:p>
            <a:r>
              <a:rPr lang="en-US" sz="2400" dirty="0" smtClean="0"/>
              <a:t>Soundfield traces in seat V 105 with no curtains.</a:t>
            </a:r>
          </a:p>
          <a:p>
            <a:endParaRPr lang="en-US" sz="2400" dirty="0"/>
          </a:p>
          <a:p>
            <a:endParaRPr lang="en-US" sz="2400" dirty="0" smtClean="0"/>
          </a:p>
          <a:p>
            <a:endParaRPr lang="en-US" sz="2400" dirty="0" smtClean="0"/>
          </a:p>
          <a:p>
            <a:endParaRPr lang="en-US" sz="2400" dirty="0"/>
          </a:p>
          <a:p>
            <a:r>
              <a:rPr lang="en-US" sz="2400" dirty="0" smtClean="0"/>
              <a:t>Soundfield traces in V 105 after curtains were installed.</a:t>
            </a:r>
            <a:endParaRPr lang="en-US" sz="2400" dirty="0"/>
          </a:p>
        </p:txBody>
      </p:sp>
    </p:spTree>
    <p:extLst>
      <p:ext uri="{BB962C8B-B14F-4D97-AF65-F5344CB8AC3E}">
        <p14:creationId xmlns:p14="http://schemas.microsoft.com/office/powerpoint/2010/main" val="1396972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476" y="0"/>
            <a:ext cx="10515600" cy="1325563"/>
          </a:xfrm>
        </p:spPr>
        <p:txBody>
          <a:bodyPr>
            <a:normAutofit/>
          </a:bodyPr>
          <a:lstStyle/>
          <a:p>
            <a:pPr algn="ctr"/>
            <a:r>
              <a:rPr lang="en-US" sz="3600" dirty="0" smtClean="0"/>
              <a:t>LOC values in the Weiss Center with a directive speaker</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861" y="1099512"/>
            <a:ext cx="6811108" cy="272964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61" y="3829154"/>
            <a:ext cx="6869723" cy="2661534"/>
          </a:xfrm>
          <a:prstGeom prst="rect">
            <a:avLst/>
          </a:prstGeom>
        </p:spPr>
      </p:pic>
      <p:sp>
        <p:nvSpPr>
          <p:cNvPr id="6" name="TextBox 5"/>
          <p:cNvSpPr txBox="1"/>
          <p:nvPr/>
        </p:nvSpPr>
        <p:spPr>
          <a:xfrm>
            <a:off x="7971692" y="1594338"/>
            <a:ext cx="3370384" cy="4893647"/>
          </a:xfrm>
          <a:prstGeom prst="rect">
            <a:avLst/>
          </a:prstGeom>
          <a:noFill/>
        </p:spPr>
        <p:txBody>
          <a:bodyPr wrap="square" rtlCol="0">
            <a:spAutoFit/>
          </a:bodyPr>
          <a:lstStyle/>
          <a:p>
            <a:r>
              <a:rPr lang="en-US" sz="2400" dirty="0" smtClean="0"/>
              <a:t>LOC values in seat V 105 with no curtains from the most directive speaker – (the soprano)</a:t>
            </a:r>
          </a:p>
          <a:p>
            <a:endParaRPr lang="en-US" sz="2400" dirty="0"/>
          </a:p>
          <a:p>
            <a:endParaRPr lang="en-US" sz="2400" dirty="0" smtClean="0"/>
          </a:p>
          <a:p>
            <a:r>
              <a:rPr lang="en-US" sz="2400" dirty="0" smtClean="0"/>
              <a:t>LOC values in seat 105 from the soprano speaker with curtains installed. We learn that LOC = 3.6dB is </a:t>
            </a:r>
            <a:r>
              <a:rPr lang="en-US" sz="2400" smtClean="0"/>
              <a:t>better than LOC = 2.7.</a:t>
            </a:r>
            <a:endParaRPr lang="en-US" sz="2400" dirty="0" smtClean="0"/>
          </a:p>
          <a:p>
            <a:r>
              <a:rPr lang="en-US" sz="2400" dirty="0" smtClean="0"/>
              <a:t> </a:t>
            </a:r>
            <a:endParaRPr lang="en-US" sz="2400" dirty="0"/>
          </a:p>
        </p:txBody>
      </p:sp>
    </p:spTree>
    <p:extLst>
      <p:ext uri="{BB962C8B-B14F-4D97-AF65-F5344CB8AC3E}">
        <p14:creationId xmlns:p14="http://schemas.microsoft.com/office/powerpoint/2010/main" val="874077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47" y="-128954"/>
            <a:ext cx="10515600" cy="1325563"/>
          </a:xfrm>
        </p:spPr>
        <p:txBody>
          <a:bodyPr>
            <a:normAutofit/>
          </a:bodyPr>
          <a:lstStyle/>
          <a:p>
            <a:pPr algn="ctr"/>
            <a:r>
              <a:rPr lang="en-US" sz="3200" dirty="0" smtClean="0"/>
              <a:t>LOC values in the Weiss Center with an </a:t>
            </a:r>
            <a:r>
              <a:rPr lang="en-US" sz="3200" dirty="0" err="1" smtClean="0"/>
              <a:t>omni</a:t>
            </a:r>
            <a:r>
              <a:rPr lang="en-US" sz="3200" dirty="0" smtClean="0"/>
              <a:t> speaker </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9841" y="962826"/>
            <a:ext cx="6950376" cy="27525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41" y="3715386"/>
            <a:ext cx="6950376" cy="2711553"/>
          </a:xfrm>
          <a:prstGeom prst="rect">
            <a:avLst/>
          </a:prstGeom>
        </p:spPr>
      </p:pic>
      <p:sp>
        <p:nvSpPr>
          <p:cNvPr id="6" name="TextBox 5"/>
          <p:cNvSpPr txBox="1"/>
          <p:nvPr/>
        </p:nvSpPr>
        <p:spPr>
          <a:xfrm>
            <a:off x="8347301" y="1758461"/>
            <a:ext cx="2672862" cy="3416320"/>
          </a:xfrm>
          <a:prstGeom prst="rect">
            <a:avLst/>
          </a:prstGeom>
          <a:noFill/>
        </p:spPr>
        <p:txBody>
          <a:bodyPr wrap="square" rtlCol="0">
            <a:spAutoFit/>
          </a:bodyPr>
          <a:lstStyle/>
          <a:p>
            <a:r>
              <a:rPr lang="en-US" sz="2400" dirty="0" smtClean="0"/>
              <a:t>LOC values with no curtains.</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LOC values </a:t>
            </a:r>
            <a:r>
              <a:rPr lang="en-US" sz="2400" smtClean="0"/>
              <a:t>with curtains.</a:t>
            </a:r>
            <a:endParaRPr lang="en-US" sz="2400" dirty="0"/>
          </a:p>
        </p:txBody>
      </p:sp>
    </p:spTree>
    <p:extLst>
      <p:ext uri="{BB962C8B-B14F-4D97-AF65-F5344CB8AC3E}">
        <p14:creationId xmlns:p14="http://schemas.microsoft.com/office/powerpoint/2010/main" val="3329254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The improvement in LOC is not spectacular</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209" y="1690688"/>
            <a:ext cx="5324475" cy="4010025"/>
          </a:xfrm>
        </p:spPr>
      </p:pic>
      <p:sp>
        <p:nvSpPr>
          <p:cNvPr id="5" name="TextBox 4"/>
          <p:cNvSpPr txBox="1"/>
          <p:nvPr/>
        </p:nvSpPr>
        <p:spPr>
          <a:xfrm>
            <a:off x="7162800" y="1987540"/>
            <a:ext cx="3833446" cy="3416320"/>
          </a:xfrm>
          <a:prstGeom prst="rect">
            <a:avLst/>
          </a:prstGeom>
          <a:noFill/>
        </p:spPr>
        <p:txBody>
          <a:bodyPr wrap="square" rtlCol="0">
            <a:spAutoFit/>
          </a:bodyPr>
          <a:lstStyle/>
          <a:p>
            <a:r>
              <a:rPr lang="en-US" sz="2400" dirty="0" smtClean="0"/>
              <a:t>Adding the stage curtains reduced the reverberation time from under 2 seconds to under 1.8 seconds.</a:t>
            </a:r>
          </a:p>
          <a:p>
            <a:endParaRPr lang="en-US" sz="2400" dirty="0"/>
          </a:p>
          <a:p>
            <a:r>
              <a:rPr lang="en-US" sz="2400" dirty="0" smtClean="0"/>
              <a:t>This reduces the masking of succeeding notes from the reverberation of previous notes.</a:t>
            </a:r>
            <a:endParaRPr lang="en-US" sz="2400" dirty="0"/>
          </a:p>
        </p:txBody>
      </p:sp>
    </p:spTree>
    <p:extLst>
      <p:ext uri="{BB962C8B-B14F-4D97-AF65-F5344CB8AC3E}">
        <p14:creationId xmlns:p14="http://schemas.microsoft.com/office/powerpoint/2010/main" val="2918603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result has not been pretty</a:t>
            </a:r>
            <a:endParaRPr lang="en-US" dirty="0"/>
          </a:p>
        </p:txBody>
      </p:sp>
      <p:sp>
        <p:nvSpPr>
          <p:cNvPr id="3" name="Content Placeholder 2"/>
          <p:cNvSpPr>
            <a:spLocks noGrp="1"/>
          </p:cNvSpPr>
          <p:nvPr>
            <p:ph idx="1"/>
          </p:nvPr>
        </p:nvSpPr>
        <p:spPr>
          <a:xfrm>
            <a:off x="838200" y="1534684"/>
            <a:ext cx="10515600" cy="4644448"/>
          </a:xfrm>
        </p:spPr>
        <p:txBody>
          <a:bodyPr>
            <a:normAutofit fontScale="92500" lnSpcReduction="20000"/>
          </a:bodyPr>
          <a:lstStyle/>
          <a:p>
            <a:r>
              <a:rPr lang="en-US" dirty="0" smtClean="0"/>
              <a:t>To quote Lokki et al:</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He finds the only perceptual attribute that correlates with preference for all listeners is unnamed, and currently un-measurable. He calls it “Proximity”</a:t>
            </a:r>
          </a:p>
          <a:p>
            <a:endParaRPr lang="en-US" dirty="0" smtClean="0"/>
          </a:p>
          <a:p>
            <a:pPr lvl="1"/>
            <a:r>
              <a:rPr lang="en-US" dirty="0" smtClean="0"/>
              <a:t>I have been calling it “Engagement”, “clarity”, or “Presence”.</a:t>
            </a:r>
            <a:endParaRPr lang="en-US" dirty="0"/>
          </a:p>
        </p:txBody>
      </p:sp>
      <p:sp>
        <p:nvSpPr>
          <p:cNvPr id="4" name="TextBox 3"/>
          <p:cNvSpPr txBox="1"/>
          <p:nvPr/>
        </p:nvSpPr>
        <p:spPr>
          <a:xfrm>
            <a:off x="1455470" y="1864922"/>
            <a:ext cx="8769927" cy="3416320"/>
          </a:xfrm>
          <a:prstGeom prst="rect">
            <a:avLst/>
          </a:prstGeom>
          <a:noFill/>
        </p:spPr>
        <p:txBody>
          <a:bodyPr wrap="square" rtlCol="0">
            <a:spAutoFit/>
          </a:bodyPr>
          <a:lstStyle/>
          <a:p>
            <a:r>
              <a:rPr lang="en-US" sz="2400" i="1" dirty="0"/>
              <a:t>“An interesting fact is that neither Definition and Reverberance nor EDT (early decay time) and C80 explain the preference at all. In contrast, the preference is best explained with subjective Proximity and with Bassiness, Envelopment, and Loudness to some extent. Further there is no objective measure that correlates to Proximity and overall average of preference.”</a:t>
            </a:r>
            <a:r>
              <a:rPr lang="en-US" sz="2400" dirty="0"/>
              <a:t> </a:t>
            </a:r>
            <a:endParaRPr lang="en-US" sz="2400" dirty="0" smtClean="0"/>
          </a:p>
          <a:p>
            <a:endParaRPr lang="en-US" sz="2400" dirty="0"/>
          </a:p>
          <a:p>
            <a:endParaRPr lang="en-US" sz="2400" dirty="0"/>
          </a:p>
          <a:p>
            <a:endParaRPr lang="en-US" sz="2400" dirty="0"/>
          </a:p>
        </p:txBody>
      </p:sp>
    </p:spTree>
    <p:extLst>
      <p:ext uri="{BB962C8B-B14F-4D97-AF65-F5344CB8AC3E}">
        <p14:creationId xmlns:p14="http://schemas.microsoft.com/office/powerpoint/2010/main" val="1331725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Stage curtains in </a:t>
            </a:r>
            <a:r>
              <a:rPr lang="en-US" sz="3200" dirty="0" err="1" smtClean="0"/>
              <a:t>Bucknell</a:t>
            </a:r>
            <a:r>
              <a:rPr lang="en-US" sz="3200" dirty="0" smtClean="0"/>
              <a:t> reduce the reverberant level with a minimum effect on the reverberation time.</a:t>
            </a:r>
            <a:endParaRPr lang="en-US" sz="3200" dirty="0"/>
          </a:p>
        </p:txBody>
      </p:sp>
      <p:sp>
        <p:nvSpPr>
          <p:cNvPr id="3" name="Content Placeholder 2"/>
          <p:cNvSpPr>
            <a:spLocks noGrp="1"/>
          </p:cNvSpPr>
          <p:nvPr>
            <p:ph idx="1"/>
          </p:nvPr>
        </p:nvSpPr>
        <p:spPr/>
        <p:txBody>
          <a:bodyPr>
            <a:normAutofit/>
          </a:bodyPr>
          <a:lstStyle/>
          <a:p>
            <a:r>
              <a:rPr lang="en-US" dirty="0" smtClean="0"/>
              <a:t>This is done by adding absorption just around the bottom of the stage house, and adding a proscenium curtain.</a:t>
            </a:r>
          </a:p>
          <a:p>
            <a:pPr lvl="1"/>
            <a:r>
              <a:rPr lang="en-US" dirty="0" smtClean="0"/>
              <a:t>Basically, you want to create an absorptive shell, catching excess direct sound before it reverberates.</a:t>
            </a:r>
          </a:p>
          <a:p>
            <a:r>
              <a:rPr lang="en-US" dirty="0" smtClean="0"/>
              <a:t>The reverberant level goes down, flutter echoes on stage will be removed, and musicians will applaud the change.</a:t>
            </a:r>
            <a:endParaRPr lang="en-US" dirty="0"/>
          </a:p>
        </p:txBody>
      </p:sp>
    </p:spTree>
    <p:extLst>
      <p:ext uri="{BB962C8B-B14F-4D97-AF65-F5344CB8AC3E}">
        <p14:creationId xmlns:p14="http://schemas.microsoft.com/office/powerpoint/2010/main" val="1603304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604"/>
            <a:ext cx="10515600" cy="1325563"/>
          </a:xfrm>
        </p:spPr>
        <p:txBody>
          <a:bodyPr/>
          <a:lstStyle/>
          <a:p>
            <a:pPr algn="ctr"/>
            <a:r>
              <a:rPr lang="en-US" dirty="0" smtClean="0"/>
              <a:t>Conclusions</a:t>
            </a:r>
            <a:endParaRPr lang="en-US" dirty="0"/>
          </a:p>
        </p:txBody>
      </p:sp>
      <p:sp>
        <p:nvSpPr>
          <p:cNvPr id="3" name="Content Placeholder 2"/>
          <p:cNvSpPr>
            <a:spLocks noGrp="1"/>
          </p:cNvSpPr>
          <p:nvPr>
            <p:ph idx="1"/>
          </p:nvPr>
        </p:nvSpPr>
        <p:spPr>
          <a:xfrm>
            <a:off x="838200" y="1204306"/>
            <a:ext cx="10515600" cy="4351338"/>
          </a:xfrm>
        </p:spPr>
        <p:txBody>
          <a:bodyPr>
            <a:normAutofit fontScale="92500" lnSpcReduction="10000"/>
          </a:bodyPr>
          <a:lstStyle/>
          <a:p>
            <a:r>
              <a:rPr lang="en-US" dirty="0" smtClean="0"/>
              <a:t>Binaural technique can be a practical standard against which other hall research techniques can be judged.</a:t>
            </a:r>
          </a:p>
          <a:p>
            <a:pPr lvl="1"/>
            <a:r>
              <a:rPr lang="en-US" dirty="0" smtClean="0"/>
              <a:t>But </a:t>
            </a:r>
            <a:r>
              <a:rPr lang="en-US" dirty="0"/>
              <a:t> ideally </a:t>
            </a:r>
            <a:r>
              <a:rPr lang="en-US" dirty="0" smtClean="0"/>
              <a:t>this requires individual headphone equalization.</a:t>
            </a:r>
          </a:p>
          <a:p>
            <a:pPr lvl="1"/>
            <a:r>
              <a:rPr lang="en-US" dirty="0" smtClean="0"/>
              <a:t>Headphones can be non-invasively equalized to match individuals through loudness matching.</a:t>
            </a:r>
          </a:p>
          <a:p>
            <a:r>
              <a:rPr lang="en-US" dirty="0" smtClean="0"/>
              <a:t>Existing binaural data can be balanced and equalized to yield a very good snapshot of the sound in a particular seat.</a:t>
            </a:r>
          </a:p>
          <a:p>
            <a:pPr lvl="1"/>
            <a:r>
              <a:rPr lang="en-US" dirty="0" smtClean="0"/>
              <a:t>This data can be further manipulated to discover why the sound is good, or how to improve it if it is not.</a:t>
            </a:r>
          </a:p>
          <a:p>
            <a:r>
              <a:rPr lang="en-US" dirty="0" smtClean="0"/>
              <a:t>Using these techniques we find the first-order lateral reflections in Boston Symphony Hall are excessive.</a:t>
            </a:r>
          </a:p>
          <a:p>
            <a:pPr lvl="1"/>
            <a:r>
              <a:rPr lang="en-US" dirty="0" smtClean="0"/>
              <a:t>In every seat tested they are either inaudible, or they reduce or eliminate proximity.</a:t>
            </a:r>
            <a:endParaRPr lang="en-US" dirty="0"/>
          </a:p>
        </p:txBody>
      </p:sp>
    </p:spTree>
    <p:extLst>
      <p:ext uri="{BB962C8B-B14F-4D97-AF65-F5344CB8AC3E}">
        <p14:creationId xmlns:p14="http://schemas.microsoft.com/office/powerpoint/2010/main" val="167597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Boston Symphony Hall is marvelous, but it could be even better</a:t>
            </a:r>
            <a:endParaRPr lang="en-US" sz="36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7830" y="1690688"/>
            <a:ext cx="6874211" cy="4582807"/>
          </a:xfrm>
        </p:spPr>
      </p:pic>
      <p:sp>
        <p:nvSpPr>
          <p:cNvPr id="7" name="TextBox 6"/>
          <p:cNvSpPr txBox="1"/>
          <p:nvPr/>
        </p:nvSpPr>
        <p:spPr>
          <a:xfrm>
            <a:off x="8458200" y="2147888"/>
            <a:ext cx="2895600" cy="3416320"/>
          </a:xfrm>
          <a:prstGeom prst="rect">
            <a:avLst/>
          </a:prstGeom>
          <a:noFill/>
        </p:spPr>
        <p:txBody>
          <a:bodyPr wrap="square" rtlCol="0">
            <a:spAutoFit/>
          </a:bodyPr>
          <a:lstStyle/>
          <a:p>
            <a:r>
              <a:rPr lang="en-US" sz="2400" dirty="0" smtClean="0"/>
              <a:t>Chris Blair’s Schermerhorn hall in Nashville.</a:t>
            </a:r>
          </a:p>
          <a:p>
            <a:endParaRPr lang="en-US" sz="2400" dirty="0"/>
          </a:p>
          <a:p>
            <a:r>
              <a:rPr lang="en-US" sz="2400" dirty="0" smtClean="0"/>
              <a:t>You are welcome to hear my recordings of this concert, either from this seat or another further back.</a:t>
            </a:r>
            <a:endParaRPr lang="en-US" sz="2400" dirty="0"/>
          </a:p>
        </p:txBody>
      </p:sp>
    </p:spTree>
    <p:extLst>
      <p:ext uri="{BB962C8B-B14F-4D97-AF65-F5344CB8AC3E}">
        <p14:creationId xmlns:p14="http://schemas.microsoft.com/office/powerpoint/2010/main" val="2572633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did we not discover “Proximity” sooner?</a:t>
            </a:r>
            <a:endParaRPr lang="en-US" dirty="0"/>
          </a:p>
        </p:txBody>
      </p:sp>
      <p:sp>
        <p:nvSpPr>
          <p:cNvPr id="3" name="Content Placeholder 2"/>
          <p:cNvSpPr>
            <a:spLocks noGrp="1"/>
          </p:cNvSpPr>
          <p:nvPr>
            <p:ph idx="1"/>
          </p:nvPr>
        </p:nvSpPr>
        <p:spPr/>
        <p:txBody>
          <a:bodyPr>
            <a:normAutofit/>
          </a:bodyPr>
          <a:lstStyle/>
          <a:p>
            <a:r>
              <a:rPr lang="en-US" dirty="0" smtClean="0"/>
              <a:t>Proximity describes the perception that a sound source is sonically close to the listener.</a:t>
            </a:r>
          </a:p>
          <a:p>
            <a:pPr lvl="1"/>
            <a:r>
              <a:rPr lang="en-US" dirty="0" smtClean="0"/>
              <a:t>You must study it without a visual image!  </a:t>
            </a:r>
          </a:p>
          <a:p>
            <a:endParaRPr lang="en-US" dirty="0"/>
          </a:p>
          <a:p>
            <a:r>
              <a:rPr lang="en-US" dirty="0"/>
              <a:t>T</a:t>
            </a:r>
            <a:r>
              <a:rPr lang="en-US" dirty="0" smtClean="0"/>
              <a:t>o study proximity in a laboratory your reproduction system must be able to reproduce it!</a:t>
            </a:r>
          </a:p>
          <a:p>
            <a:pPr lvl="1"/>
            <a:r>
              <a:rPr lang="en-US" dirty="0" smtClean="0"/>
              <a:t>Almost all current systems cannot.</a:t>
            </a:r>
            <a:endParaRPr lang="en-US" dirty="0"/>
          </a:p>
        </p:txBody>
      </p:sp>
    </p:spTree>
    <p:extLst>
      <p:ext uri="{BB962C8B-B14F-4D97-AF65-F5344CB8AC3E}">
        <p14:creationId xmlns:p14="http://schemas.microsoft.com/office/powerpoint/2010/main" val="2800650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Most reproduction systems fail to reproduce the phase coherence of speech and music</a:t>
            </a:r>
            <a:endParaRPr lang="en-US" sz="4000"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52674" y="1690688"/>
            <a:ext cx="7309983" cy="3875194"/>
          </a:xfrm>
          <a:prstGeom prst="rect">
            <a:avLst/>
          </a:prstGeom>
        </p:spPr>
      </p:pic>
      <p:sp>
        <p:nvSpPr>
          <p:cNvPr id="7" name="TextBox 6"/>
          <p:cNvSpPr txBox="1"/>
          <p:nvPr/>
        </p:nvSpPr>
        <p:spPr>
          <a:xfrm>
            <a:off x="716480" y="5666509"/>
            <a:ext cx="10474037" cy="830997"/>
          </a:xfrm>
          <a:prstGeom prst="rect">
            <a:avLst/>
          </a:prstGeom>
          <a:noFill/>
        </p:spPr>
        <p:txBody>
          <a:bodyPr wrap="square" rtlCol="0">
            <a:spAutoFit/>
          </a:bodyPr>
          <a:lstStyle/>
          <a:p>
            <a:pPr algn="ctr"/>
            <a:r>
              <a:rPr lang="en-US" sz="2400" dirty="0" smtClean="0"/>
              <a:t>The syllable “two” filtered by a 2kHz and a 4kHz critical band filter.</a:t>
            </a:r>
          </a:p>
          <a:p>
            <a:pPr algn="ctr"/>
            <a:r>
              <a:rPr lang="en-US" sz="2400" dirty="0" smtClean="0"/>
              <a:t>The prominent spikes create the perception of proximity.</a:t>
            </a:r>
            <a:endParaRPr lang="en-US" sz="2400" dirty="0"/>
          </a:p>
        </p:txBody>
      </p:sp>
    </p:spTree>
    <p:extLst>
      <p:ext uri="{BB962C8B-B14F-4D97-AF65-F5344CB8AC3E}">
        <p14:creationId xmlns:p14="http://schemas.microsoft.com/office/powerpoint/2010/main" val="711461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6"/>
            <a:ext cx="10515600" cy="1325563"/>
          </a:xfrm>
        </p:spPr>
        <p:txBody>
          <a:bodyPr>
            <a:normAutofit/>
          </a:bodyPr>
          <a:lstStyle/>
          <a:p>
            <a:pPr algn="ctr"/>
            <a:r>
              <a:rPr lang="en-US" sz="4000" dirty="0" smtClean="0"/>
              <a:t>The peaks are lost when phase is randomized by early reflections</a:t>
            </a:r>
            <a:endParaRPr lang="en-US" sz="40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65686" y="1556564"/>
            <a:ext cx="7460627" cy="4092295"/>
          </a:xfrm>
        </p:spPr>
      </p:pic>
      <p:sp>
        <p:nvSpPr>
          <p:cNvPr id="5" name="TextBox 4"/>
          <p:cNvSpPr txBox="1"/>
          <p:nvPr/>
        </p:nvSpPr>
        <p:spPr>
          <a:xfrm>
            <a:off x="1910441" y="5908431"/>
            <a:ext cx="8367347" cy="369332"/>
          </a:xfrm>
          <a:prstGeom prst="rect">
            <a:avLst/>
          </a:prstGeom>
          <a:noFill/>
        </p:spPr>
        <p:txBody>
          <a:bodyPr wrap="square" rtlCol="0">
            <a:spAutoFit/>
          </a:bodyPr>
          <a:lstStyle/>
          <a:p>
            <a:r>
              <a:rPr lang="en-US" dirty="0" smtClean="0"/>
              <a:t>The syllable “two” at 2kHz and 4kHz octave bands after filtering by a 40ms </a:t>
            </a:r>
            <a:r>
              <a:rPr lang="en-US" dirty="0" err="1" smtClean="0"/>
              <a:t>allpass</a:t>
            </a:r>
            <a:r>
              <a:rPr lang="en-US" dirty="0" smtClean="0"/>
              <a:t> filter</a:t>
            </a:r>
            <a:endParaRPr lang="en-US" dirty="0"/>
          </a:p>
        </p:txBody>
      </p:sp>
      <p:pic>
        <p:nvPicPr>
          <p:cNvPr id="6" name="speech_dry_and_convolv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9402" y="3359029"/>
            <a:ext cx="487363" cy="487363"/>
          </a:xfrm>
          <a:prstGeom prst="rect">
            <a:avLst/>
          </a:prstGeom>
        </p:spPr>
      </p:pic>
    </p:spTree>
    <p:extLst>
      <p:ext uri="{BB962C8B-B14F-4D97-AF65-F5344CB8AC3E}">
        <p14:creationId xmlns:p14="http://schemas.microsoft.com/office/powerpoint/2010/main" val="3626623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449"/>
            <a:ext cx="10515600" cy="1325563"/>
          </a:xfrm>
        </p:spPr>
        <p:txBody>
          <a:bodyPr>
            <a:normAutofit/>
          </a:bodyPr>
          <a:lstStyle/>
          <a:p>
            <a:pPr algn="ctr"/>
            <a:r>
              <a:rPr lang="en-US" sz="3600" dirty="0" smtClean="0"/>
              <a:t>To reproduce “Proximity” the rule is simple: you need one linear phase speaker for each voice.</a:t>
            </a:r>
            <a:endParaRPr lang="en-US"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24636"/>
            <a:ext cx="3164873" cy="43513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651" y="1724636"/>
            <a:ext cx="3998645" cy="4419235"/>
          </a:xfrm>
          <a:prstGeom prst="rect">
            <a:avLst/>
          </a:prstGeom>
        </p:spPr>
      </p:pic>
      <p:sp>
        <p:nvSpPr>
          <p:cNvPr id="7" name="TextBox 6"/>
          <p:cNvSpPr txBox="1"/>
          <p:nvPr/>
        </p:nvSpPr>
        <p:spPr>
          <a:xfrm>
            <a:off x="8369296" y="1690688"/>
            <a:ext cx="3435842" cy="4154984"/>
          </a:xfrm>
          <a:prstGeom prst="rect">
            <a:avLst/>
          </a:prstGeom>
          <a:noFill/>
        </p:spPr>
        <p:txBody>
          <a:bodyPr wrap="square" rtlCol="0">
            <a:spAutoFit/>
          </a:bodyPr>
          <a:lstStyle/>
          <a:p>
            <a:r>
              <a:rPr lang="en-US" sz="3200" dirty="0" smtClean="0"/>
              <a:t>Edison, through meticulous A/B tests, succeeded with his “diamond disk” phonograph.</a:t>
            </a:r>
          </a:p>
          <a:p>
            <a:endParaRPr lang="en-US" sz="3200" dirty="0"/>
          </a:p>
          <a:p>
            <a:r>
              <a:rPr lang="en-US" sz="2400" dirty="0" smtClean="0"/>
              <a:t>I heard one of these phonographs, and found it completely convincing.</a:t>
            </a:r>
            <a:endParaRPr lang="en-US" sz="2400" dirty="0"/>
          </a:p>
        </p:txBody>
      </p:sp>
    </p:spTree>
    <p:extLst>
      <p:ext uri="{BB962C8B-B14F-4D97-AF65-F5344CB8AC3E}">
        <p14:creationId xmlns:p14="http://schemas.microsoft.com/office/powerpoint/2010/main" val="801054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Any reproduction system that uses multiple speakers for a single source will fail to accurately reproduce Proximity.</a:t>
            </a:r>
            <a:endParaRPr lang="en-US" sz="2200" dirty="0"/>
          </a:p>
        </p:txBody>
      </p:sp>
      <p:sp>
        <p:nvSpPr>
          <p:cNvPr id="3" name="Content Placeholder 2"/>
          <p:cNvSpPr>
            <a:spLocks noGrp="1"/>
          </p:cNvSpPr>
          <p:nvPr>
            <p:ph idx="1"/>
          </p:nvPr>
        </p:nvSpPr>
        <p:spPr/>
        <p:txBody>
          <a:bodyPr>
            <a:normAutofit/>
          </a:bodyPr>
          <a:lstStyle/>
          <a:p>
            <a:r>
              <a:rPr lang="en-US" dirty="0" smtClean="0"/>
              <a:t>This includes Ambisonics, Wave Field Synthesis, and many others.</a:t>
            </a:r>
          </a:p>
          <a:p>
            <a:pPr marL="457200" lvl="1" indent="0">
              <a:buNone/>
            </a:pPr>
            <a:r>
              <a:rPr lang="en-US" dirty="0" smtClean="0"/>
              <a:t>(The spatial aliasing of WFS is in the range where proximity is most audible.)</a:t>
            </a:r>
          </a:p>
          <a:p>
            <a:endParaRPr lang="en-US" dirty="0"/>
          </a:p>
          <a:p>
            <a:r>
              <a:rPr lang="en-US" dirty="0" smtClean="0"/>
              <a:t>The exception is the current system by Tapio Lokki. He uses 9 speakers for the front image.</a:t>
            </a:r>
          </a:p>
          <a:p>
            <a:pPr lvl="1"/>
            <a:r>
              <a:rPr lang="en-US" dirty="0" smtClean="0"/>
              <a:t>Each sound source is directed to the closest speaker without panning.</a:t>
            </a:r>
          </a:p>
          <a:p>
            <a:pPr lvl="2"/>
            <a:r>
              <a:rPr lang="en-US" dirty="0" smtClean="0"/>
              <a:t>The reverberant field is reproduced similarly through 16 speakers.</a:t>
            </a:r>
          </a:p>
        </p:txBody>
      </p:sp>
    </p:spTree>
    <p:extLst>
      <p:ext uri="{BB962C8B-B14F-4D97-AF65-F5344CB8AC3E}">
        <p14:creationId xmlns:p14="http://schemas.microsoft.com/office/powerpoint/2010/main" val="160641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2179</Words>
  <Application>Microsoft Office PowerPoint</Application>
  <PresentationFormat>Widescreen</PresentationFormat>
  <Paragraphs>207</Paragraphs>
  <Slides>42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The effects of Early reflections on proximity, localization and loudness</vt:lpstr>
      <vt:lpstr>Early Reflections are Important</vt:lpstr>
      <vt:lpstr>A/B comparisons</vt:lpstr>
      <vt:lpstr>The result has not been pretty</vt:lpstr>
      <vt:lpstr>Why did we not discover “Proximity” sooner?</vt:lpstr>
      <vt:lpstr>Most reproduction systems fail to reproduce the phase coherence of speech and music</vt:lpstr>
      <vt:lpstr>The peaks are lost when phase is randomized by early reflections</vt:lpstr>
      <vt:lpstr>To reproduce “Proximity” the rule is simple: you need one linear phase speaker for each voice.</vt:lpstr>
      <vt:lpstr>Any reproduction system that uses multiple speakers for a single source will fail to accurately reproduce Proximity.</vt:lpstr>
      <vt:lpstr> Lokki’s playback system</vt:lpstr>
      <vt:lpstr>Tapio’s recording system uses a single speaker facing forward for each instrument. </vt:lpstr>
      <vt:lpstr>But does it really work?</vt:lpstr>
      <vt:lpstr>There is such a standard, and it is not new:  Binaural recording and playback.</vt:lpstr>
      <vt:lpstr>Schroeder’s source material did not possess proximity!</vt:lpstr>
      <vt:lpstr>We need to combine Lokki’s electronic orchestra with a practical binaural recording and playback technique.</vt:lpstr>
      <vt:lpstr>The major problem with binaural reproduction is not the lack of head tracking but the variability of headphone response between individuals.</vt:lpstr>
      <vt:lpstr>The best way to record and play back a scene is to use your own eardrums as microphones, and use them again to equalize the headphones. But this is not the only way!</vt:lpstr>
      <vt:lpstr>We record using Lokki’s electronic ensembles.</vt:lpstr>
      <vt:lpstr>And record with my dummy head and a soundfield microphone.</vt:lpstr>
      <vt:lpstr>But you can learn a lot from existing data!</vt:lpstr>
      <vt:lpstr>Existing binaural measurements in Boston Symphony Hall from April 2008</vt:lpstr>
      <vt:lpstr>We had about 40 minutes to measure impulse responses to about eight seats.</vt:lpstr>
      <vt:lpstr>Equalization of the source, dummy and headphones is vital!</vt:lpstr>
      <vt:lpstr>The direct sound at seat DD 11 shows the head was not perfectly aligned.</vt:lpstr>
      <vt:lpstr>Spectra as measured at seat DD 11 after equalizing the reverberation</vt:lpstr>
      <vt:lpstr>Binaural impulse response at seat R 11 after equalization and balancing shows a double reflection.</vt:lpstr>
      <vt:lpstr>We can create an ensemble from a single binaural measurement, such as R 11 or D 11</vt:lpstr>
      <vt:lpstr>Generate new HRTFs for other instruments by modifying ILD and ITD</vt:lpstr>
      <vt:lpstr>We can also convert un-occupied data to occupied.</vt:lpstr>
      <vt:lpstr>Another Matlab script can then creates three separate binaural tracks with generic equalization:</vt:lpstr>
      <vt:lpstr>We can then A/B compare different combinations on individually equalized headphones</vt:lpstr>
      <vt:lpstr>How can we equalize headphones individually?</vt:lpstr>
      <vt:lpstr>Is the difference in sound from deleting the first reflection measurable with LOC?</vt:lpstr>
      <vt:lpstr>Measurements at the Weiss Center, Bucknell</vt:lpstr>
      <vt:lpstr>The difference in sound was not subtle, either in person or in the recordings</vt:lpstr>
      <vt:lpstr>The soundfield impulse responses showed excess early reflections from the stage house, not the side wall.</vt:lpstr>
      <vt:lpstr>LOC values in the Weiss Center with a directive speaker</vt:lpstr>
      <vt:lpstr>LOC values in the Weiss Center with an omni speaker </vt:lpstr>
      <vt:lpstr>The improvement in LOC is not spectacular</vt:lpstr>
      <vt:lpstr>Stage curtains in Bucknell reduce the reverberant level with a minimum effect on the reverberation time.</vt:lpstr>
      <vt:lpstr>Conclusions</vt:lpstr>
      <vt:lpstr>Boston Symphony Hall is marvelous, but it could be even better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Early reflections on proximity, localization and loudness</dc:title>
  <dc:creator>David Griesinger</dc:creator>
  <cp:lastModifiedBy>David Griesinger</cp:lastModifiedBy>
  <cp:revision>88</cp:revision>
  <dcterms:created xsi:type="dcterms:W3CDTF">2015-10-08T13:13:42Z</dcterms:created>
  <dcterms:modified xsi:type="dcterms:W3CDTF">2015-11-08T12:44:48Z</dcterms:modified>
</cp:coreProperties>
</file>